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2.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8288000" cy="10287000"/>
  <p:notesSz cx="6858000" cy="9144000"/>
  <p:embeddedFontLst>
    <p:embeddedFont>
      <p:font typeface="Avenir Bold" panose="020B0604020202020204" charset="0"/>
      <p:regular r:id="rId19"/>
    </p:embeddedFont>
    <p:embeddedFont>
      <p:font typeface="Canva Sans" panose="020B0604020202020204" charset="0"/>
      <p:regular r:id="rId20"/>
    </p:embeddedFont>
    <p:embeddedFont>
      <p:font typeface="Canva Sans Bold" panose="020B0604020202020204" charset="0"/>
      <p:regular r:id="rId21"/>
    </p:embeddedFont>
    <p:embeddedFont>
      <p:font typeface="Canva Sans Italics" panose="020B0604020202020204"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BEBA60-C55C-88E8-6760-83F0B0AA1743}" v="117" dt="2024-11-04T11:00:32.4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1" d="100"/>
          <a:sy n="71" d="100"/>
        </p:scale>
        <p:origin x="71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5" d="100"/>
          <a:sy n="85" d="100"/>
        </p:scale>
        <p:origin x="388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microsoft.com/office/2015/10/relationships/revisionInfo" Target="revisionInfo.xml"/><Relationship Id="rId30"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05.11.2024</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greencareershub.com/"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6625" y="457200"/>
            <a:ext cx="4562475" cy="2566988"/>
          </a:xfrm>
        </p:spPr>
      </p:sp>
      <p:sp>
        <p:nvSpPr>
          <p:cNvPr id="3" name="Notes Placeholder 2"/>
          <p:cNvSpPr>
            <a:spLocks noGrp="1"/>
          </p:cNvSpPr>
          <p:nvPr>
            <p:ph type="body" idx="1"/>
          </p:nvPr>
        </p:nvSpPr>
        <p:spPr>
          <a:xfrm>
            <a:off x="914400" y="3251200"/>
            <a:ext cx="5181600" cy="3081338"/>
          </a:xfrm>
        </p:spPr>
        <p:txBody>
          <a:bodyPr/>
          <a:lstStyle/>
          <a:p>
            <a:r>
              <a:rPr lang="en-US" sz="1600" dirty="0">
                <a:latin typeface="Arial" panose="020B0604020202020204" pitchFamily="34" charset="0"/>
                <a:cs typeface="Times New Roman" panose="02020603050405020304" pitchFamily="18" charset="0"/>
              </a:rPr>
              <a:t>We are going to focus on the </a:t>
            </a:r>
            <a:r>
              <a:rPr lang="en-GB" sz="1600" dirty="0">
                <a:effectLst/>
                <a:latin typeface="Arial" panose="020B0604020202020204" pitchFamily="34" charset="0"/>
                <a:ea typeface="Calibri" panose="020F0502020204030204" pitchFamily="34" charset="0"/>
                <a:cs typeface="Times New Roman" panose="02020603050405020304" pitchFamily="18" charset="0"/>
              </a:rPr>
              <a:t>importance of green careers and green skills, particularly within the building and retrofit trades. </a:t>
            </a:r>
          </a:p>
          <a:p>
            <a:endParaRPr lang="en-GB" sz="1600" dirty="0">
              <a:latin typeface="Arial" panose="020B0604020202020204" pitchFamily="34" charset="0"/>
              <a:ea typeface="Calibri" panose="020F0502020204030204" pitchFamily="34" charset="0"/>
              <a:cs typeface="Times New Roman" panose="02020603050405020304" pitchFamily="18" charset="0"/>
            </a:endParaRPr>
          </a:p>
          <a:p>
            <a:r>
              <a:rPr lang="en-GB" sz="1600" dirty="0">
                <a:effectLst/>
                <a:latin typeface="Arial" panose="020B0604020202020204" pitchFamily="34" charset="0"/>
                <a:ea typeface="Calibri" panose="020F0502020204030204" pitchFamily="34" charset="0"/>
                <a:cs typeface="Times New Roman" panose="02020603050405020304" pitchFamily="18" charset="0"/>
              </a:rPr>
              <a:t>These areas/employment sectors are really important when thinking about climate change and working towards net-zero.  We will look at all the key definitions as we go, so don’t worry if you don’t understand them all now.</a:t>
            </a:r>
            <a:endParaRPr lang="en-GB" sz="1600" dirty="0"/>
          </a:p>
        </p:txBody>
      </p:sp>
      <p:sp>
        <p:nvSpPr>
          <p:cNvPr id="4" name="Slide Number Placeholder 3"/>
          <p:cNvSpPr>
            <a:spLocks noGrp="1"/>
          </p:cNvSpPr>
          <p:nvPr>
            <p:ph type="sldNum" sz="quarter" idx="5"/>
          </p:nvPr>
        </p:nvSpPr>
        <p:spPr/>
        <p:txBody>
          <a:bodyPr/>
          <a:lstStyle/>
          <a:p>
            <a:fld id="{871B2431-D351-4C6E-A3CF-9DFAC0E3E050}" type="slidenum">
              <a:rPr lang="cs-CZ" smtClean="0"/>
              <a:t>1</a:t>
            </a:fld>
            <a:endParaRPr lang="cs-CZ"/>
          </a:p>
        </p:txBody>
      </p:sp>
    </p:spTree>
    <p:extLst>
      <p:ext uri="{BB962C8B-B14F-4D97-AF65-F5344CB8AC3E}">
        <p14:creationId xmlns:p14="http://schemas.microsoft.com/office/powerpoint/2010/main" val="22536020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147763" y="457200"/>
            <a:ext cx="4562475" cy="256698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122363" y="3276600"/>
            <a:ext cx="4795838" cy="3081338"/>
          </a:xfrm>
          <a:prstGeom prst="rect">
            <a:avLst/>
          </a:prstGeom>
        </p:spPr>
        <p:txBody>
          <a:bodyPr vert="horz" lIns="91440" tIns="45720" rIns="91440" bIns="45720" rtlCol="0"/>
          <a:lstStyle/>
          <a:p>
            <a:r>
              <a:rPr lang="en-US" sz="1600" dirty="0">
                <a:latin typeface="Arial" panose="020B0604020202020204" pitchFamily="34" charset="0"/>
                <a:cs typeface="Arial" panose="020B0604020202020204" pitchFamily="34" charset="0"/>
              </a:rPr>
              <a:t>For a Retrofit Coordinator, you will be overseeing and coordinating different aspects of the retrofit process, you would usually be expected to have a Level 5 qualification.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914400" y="68421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9" name="Notes Placeholder 8">
            <a:extLst>
              <a:ext uri="{FF2B5EF4-FFF2-40B4-BE49-F238E27FC236}">
                <a16:creationId xmlns:a16="http://schemas.microsoft.com/office/drawing/2014/main" id="{F0B784D8-0133-7042-9E4B-8AFEC451E4E1}"/>
              </a:ext>
            </a:extLst>
          </p:cNvPr>
          <p:cNvSpPr>
            <a:spLocks noGrp="1"/>
          </p:cNvSpPr>
          <p:nvPr>
            <p:ph type="body" sz="quarter" idx="3"/>
          </p:nvPr>
        </p:nvSpPr>
        <p:spPr>
          <a:xfrm>
            <a:off x="914400" y="3251200"/>
            <a:ext cx="4562475" cy="3081338"/>
          </a:xfrm>
        </p:spPr>
        <p:txBody>
          <a:bodyPr/>
          <a:lstStyle/>
          <a:p>
            <a:r>
              <a:rPr lang="en-US" sz="1600" dirty="0">
                <a:latin typeface="Arial" panose="020B0604020202020204" pitchFamily="34" charset="0"/>
                <a:cs typeface="Arial" panose="020B0604020202020204" pitchFamily="34" charset="0"/>
              </a:rPr>
              <a:t>So even if you haven’t heard of retrofitting before, it is something to look into if you are interested in this type of work, as there are lots of new roles.</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Also you or someone in your family may have their house retrofitted in future.</a:t>
            </a:r>
            <a:endParaRPr lang="en-GB" sz="160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906463" y="600075"/>
            <a:ext cx="4562475" cy="256698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4648200" cy="3302000"/>
          </a:xfrm>
          <a:prstGeom prst="rect">
            <a:avLst/>
          </a:prstGeom>
        </p:spPr>
        <p:txBody>
          <a:bodyPr vert="horz" lIns="91440" tIns="45720" rIns="91440" bIns="45720" rtlCol="0"/>
          <a:lstStyle/>
          <a:p>
            <a:r>
              <a:rPr lang="en-US" sz="1600" dirty="0">
                <a:latin typeface="Arial" panose="020B0604020202020204" pitchFamily="34" charset="0"/>
                <a:cs typeface="Arial" panose="020B0604020202020204" pitchFamily="34" charset="0"/>
              </a:rPr>
              <a:t>There are lots of local colleges and training providers which will offer you courses and further information.</a:t>
            </a:r>
          </a:p>
          <a:p>
            <a:endParaRPr lang="en-US" sz="16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Arial" panose="020B0604020202020204" pitchFamily="34" charset="0"/>
                <a:ea typeface="Calibri" panose="020F0502020204030204" pitchFamily="34" charset="0"/>
                <a:cs typeface="Arial" panose="020B0604020202020204" pitchFamily="34" charset="0"/>
              </a:rPr>
              <a:t>Local colleges are creating retrofitting training hubs, and they offer courses and apprenticeships across a range of construction and building service areas.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Arial" panose="020B0604020202020204" pitchFamily="34" charset="0"/>
                <a:ea typeface="Calibri" panose="020F0502020204030204" pitchFamily="34" charset="0"/>
                <a:cs typeface="Arial" panose="020B0604020202020204" pitchFamily="34" charset="0"/>
              </a:rPr>
              <a:t>For example, Nottingham Trent University has launched a Centre for Sustainable Construction, offering certifications and contributing to research and policy.</a:t>
            </a: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dirty="0"/>
          </a:p>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914400" y="484188"/>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00400"/>
            <a:ext cx="4724400" cy="3081338"/>
          </a:xfrm>
          <a:prstGeom prst="rect">
            <a:avLst/>
          </a:prstGeom>
        </p:spPr>
        <p:txBody>
          <a:bodyPr vert="horz" lIns="91440" tIns="45720" rIns="91440" bIns="45720" rtlCol="0"/>
          <a:lstStyle/>
          <a:p>
            <a:r>
              <a:rPr lang="en-US" sz="1600" dirty="0">
                <a:latin typeface="Arial" panose="020B0604020202020204" pitchFamily="34" charset="0"/>
                <a:cs typeface="Arial" panose="020B0604020202020204" pitchFamily="34" charset="0"/>
              </a:rPr>
              <a:t>Here are some examples of local companies, which you may know of or have seen their vehicles about, who work on retrofitting.  All these businesses offer exciting career opportunities and are leading the way with retrofitting. </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Looking at their websites will give you lots more information about the roles they offer and what they are looking for in their employees.</a:t>
            </a:r>
          </a:p>
          <a:p>
            <a:endParaRPr lang="en-US" dirty="0"/>
          </a:p>
          <a:p>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147763" y="600075"/>
            <a:ext cx="4562475" cy="256698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4876800" cy="3081338"/>
          </a:xfrm>
          <a:prstGeom prst="rect">
            <a:avLst/>
          </a:prstGeom>
        </p:spPr>
        <p:txBody>
          <a:bodyPr vert="horz" lIns="91440" tIns="45720" rIns="91440" bIns="45720" rtlCol="0"/>
          <a:lstStyle/>
          <a:p>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846138" y="342900"/>
            <a:ext cx="4562475" cy="256698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399" y="3251200"/>
            <a:ext cx="4494213" cy="3081338"/>
          </a:xfrm>
          <a:prstGeom prst="rect">
            <a:avLst/>
          </a:prstGeom>
        </p:spPr>
        <p:txBody>
          <a:bodyPr vert="horz" lIns="91440" tIns="45720" rIns="91440" bIns="45720" rtlCol="0"/>
          <a:lstStyle/>
          <a:p>
            <a:r>
              <a:rPr lang="en-US" sz="1600" dirty="0">
                <a:latin typeface="Arial" panose="020B0604020202020204" pitchFamily="34" charset="0"/>
                <a:cs typeface="Arial" panose="020B0604020202020204" pitchFamily="34" charset="0"/>
              </a:rPr>
              <a:t>You can use these websites to find out some more information about retrofitting, green careers and lots of other courses.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7763" y="500063"/>
            <a:ext cx="4562475" cy="2566987"/>
          </a:xfrm>
        </p:spPr>
      </p:sp>
      <p:sp>
        <p:nvSpPr>
          <p:cNvPr id="3" name="Notes Placeholder 2"/>
          <p:cNvSpPr>
            <a:spLocks noGrp="1"/>
          </p:cNvSpPr>
          <p:nvPr>
            <p:ph type="body" idx="1"/>
          </p:nvPr>
        </p:nvSpPr>
        <p:spPr>
          <a:xfrm>
            <a:off x="1147762" y="3251200"/>
            <a:ext cx="4562475" cy="3081338"/>
          </a:xfrm>
        </p:spPr>
        <p:txBody>
          <a:bodyPr/>
          <a:lstStyle/>
          <a:p>
            <a:r>
              <a:rPr lang="en-US" sz="1600" dirty="0">
                <a:latin typeface="Arial" panose="020B0604020202020204" pitchFamily="34" charset="0"/>
                <a:cs typeface="Arial" panose="020B0604020202020204" pitchFamily="34" charset="0"/>
              </a:rPr>
              <a:t>This handout has lots of information about retrofitting and the roles available. </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The green economy is vast and rapidly expanding and they need talented, enthusiastic  people like you.  </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There may well be a role you could be interested in, so why not have a look at Green Careers Hub website? </a:t>
            </a:r>
          </a:p>
          <a:p>
            <a:endParaRPr lang="en-US" dirty="0">
              <a:hlinkClick r:id="rId3"/>
            </a:endParaRPr>
          </a:p>
          <a:p>
            <a:r>
              <a:rPr lang="en-GB" dirty="0">
                <a:hlinkClick r:id="rId3"/>
              </a:rPr>
              <a:t>Home - Green Careers Hub</a:t>
            </a:r>
            <a:endParaRPr lang="en-US" dirty="0"/>
          </a:p>
          <a:p>
            <a:endParaRPr lang="en-GB" dirty="0"/>
          </a:p>
        </p:txBody>
      </p:sp>
      <p:sp>
        <p:nvSpPr>
          <p:cNvPr id="4" name="Slide Number Placeholder 3"/>
          <p:cNvSpPr>
            <a:spLocks noGrp="1"/>
          </p:cNvSpPr>
          <p:nvPr>
            <p:ph type="sldNum" sz="quarter" idx="5"/>
          </p:nvPr>
        </p:nvSpPr>
        <p:spPr/>
        <p:txBody>
          <a:bodyPr/>
          <a:lstStyle/>
          <a:p>
            <a:fld id="{871B2431-D351-4C6E-A3CF-9DFAC0E3E050}" type="slidenum">
              <a:rPr lang="cs-CZ" smtClean="0"/>
              <a:t>16</a:t>
            </a:fld>
            <a:endParaRPr lang="cs-CZ"/>
          </a:p>
        </p:txBody>
      </p:sp>
    </p:spTree>
    <p:extLst>
      <p:ext uri="{BB962C8B-B14F-4D97-AF65-F5344CB8AC3E}">
        <p14:creationId xmlns:p14="http://schemas.microsoft.com/office/powerpoint/2010/main" val="3946908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304800"/>
            <a:ext cx="4562475" cy="2566988"/>
          </a:xfrm>
        </p:spPr>
      </p:sp>
      <p:sp>
        <p:nvSpPr>
          <p:cNvPr id="3" name="Notes Placeholder 2"/>
          <p:cNvSpPr>
            <a:spLocks noGrp="1"/>
          </p:cNvSpPr>
          <p:nvPr>
            <p:ph type="body" idx="1"/>
          </p:nvPr>
        </p:nvSpPr>
        <p:spPr>
          <a:xfrm>
            <a:off x="609600" y="3190875"/>
            <a:ext cx="5638800" cy="308133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Times New Roman" panose="02020603050405020304" pitchFamily="18" charset="0"/>
              </a:rPr>
              <a:t>Green skills links to all these aspects of our lives. </a:t>
            </a:r>
            <a:r>
              <a:rPr lang="en-GB" sz="1600" dirty="0">
                <a:effectLst/>
                <a:latin typeface="Arial" panose="020B0604020202020204" pitchFamily="34" charset="0"/>
                <a:ea typeface="Calibri" panose="020F0502020204030204" pitchFamily="34" charset="0"/>
                <a:cs typeface="Times New Roman" panose="02020603050405020304" pitchFamily="18" charset="0"/>
              </a:rPr>
              <a:t>This covers a huge range of different industries, including energy, agriculture, transportation, and waste management.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Times New Roman" panose="02020603050405020304" pitchFamily="18" charset="0"/>
              </a:rPr>
              <a:t>The video gives you an overview of green skills and the importance of green jobs for us, wherever you are in the world.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871B2431-D351-4C6E-A3CF-9DFAC0E3E050}" type="slidenum">
              <a:rPr lang="cs-CZ" smtClean="0"/>
              <a:t>2</a:t>
            </a:fld>
            <a:endParaRPr lang="cs-CZ"/>
          </a:p>
        </p:txBody>
      </p:sp>
    </p:spTree>
    <p:extLst>
      <p:ext uri="{BB962C8B-B14F-4D97-AF65-F5344CB8AC3E}">
        <p14:creationId xmlns:p14="http://schemas.microsoft.com/office/powerpoint/2010/main" val="3150605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5863" y="381000"/>
            <a:ext cx="4562475" cy="2566988"/>
          </a:xfrm>
        </p:spPr>
      </p:sp>
      <p:sp>
        <p:nvSpPr>
          <p:cNvPr id="3" name="Notes Placeholder 2"/>
          <p:cNvSpPr>
            <a:spLocks noGrp="1"/>
          </p:cNvSpPr>
          <p:nvPr>
            <p:ph type="body" idx="1"/>
          </p:nvPr>
        </p:nvSpPr>
        <p:spPr>
          <a:xfrm>
            <a:off x="685800" y="3200400"/>
            <a:ext cx="5715000" cy="43688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Arial" panose="020B0604020202020204" pitchFamily="34" charset="0"/>
                <a:ea typeface="Calibri" panose="020F0502020204030204" pitchFamily="34" charset="0"/>
                <a:cs typeface="Times New Roman" panose="02020603050405020304" pitchFamily="18" charset="0"/>
              </a:rPr>
              <a:t>Carbon emissions are produced from activities and resources associated with transport, energy </a:t>
            </a:r>
            <a:r>
              <a:rPr lang="en-GB" sz="1600" dirty="0">
                <a:latin typeface="Arial" panose="020B0604020202020204" pitchFamily="34" charset="0"/>
                <a:ea typeface="Calibri" panose="020F0502020204030204" pitchFamily="34" charset="0"/>
                <a:cs typeface="Times New Roman" panose="02020603050405020304" pitchFamily="18" charset="0"/>
              </a:rPr>
              <a:t>s</a:t>
            </a:r>
            <a:r>
              <a:rPr lang="en-GB" sz="1600" dirty="0">
                <a:effectLst/>
                <a:latin typeface="Arial" panose="020B0604020202020204" pitchFamily="34" charset="0"/>
                <a:ea typeface="Calibri" panose="020F0502020204030204" pitchFamily="34" charset="0"/>
                <a:cs typeface="Times New Roman" panose="02020603050405020304" pitchFamily="18" charset="0"/>
              </a:rPr>
              <a:t>upply, buildings, industry, agriculture and waste and land </a:t>
            </a:r>
            <a:r>
              <a:rPr lang="en-GB" sz="1600" dirty="0">
                <a:latin typeface="Arial" panose="020B0604020202020204" pitchFamily="34" charset="0"/>
                <a:ea typeface="Calibri" panose="020F0502020204030204" pitchFamily="34" charset="0"/>
                <a:cs typeface="Times New Roman" panose="02020603050405020304" pitchFamily="18" charset="0"/>
              </a:rPr>
              <a:t>u</a:t>
            </a:r>
            <a:r>
              <a:rPr lang="en-GB" sz="1600" dirty="0">
                <a:effectLst/>
                <a:latin typeface="Arial" panose="020B0604020202020204" pitchFamily="34" charset="0"/>
                <a:ea typeface="Calibri" panose="020F0502020204030204" pitchFamily="34" charset="0"/>
                <a:cs typeface="Times New Roman" panose="02020603050405020304" pitchFamily="18" charset="0"/>
              </a:rPr>
              <a:t>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Times New Roman" panose="02020603050405020304" pitchFamily="18" charset="0"/>
              </a:rPr>
              <a:t>For example, different forms of transport </a:t>
            </a:r>
            <a:r>
              <a:rPr lang="en-US" sz="1600" dirty="0">
                <a:latin typeface="Arial" panose="020B0604020202020204" pitchFamily="34" charset="0"/>
                <a:cs typeface="Times New Roman" panose="02020603050405020304" pitchFamily="18" charset="0"/>
              </a:rPr>
              <a:t>produce greenhouse gases - mainly carbon dioxide (CO2) - from burning fuel. These contribute to global warming when released into the atmosphere.  Which form of transport do you think is the highest?</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latin typeface="Arial" panose="020B0604020202020204" pitchFamily="34" charset="0"/>
                <a:cs typeface="Times New Roman" panose="02020603050405020304" pitchFamily="18" charset="0"/>
              </a:rPr>
              <a:t>Walking</a:t>
            </a:r>
            <a:r>
              <a:rPr lang="en-US" sz="1600" dirty="0">
                <a:latin typeface="Arial" panose="020B0604020202020204" pitchFamily="34" charset="0"/>
                <a:cs typeface="Times New Roman" panose="02020603050405020304" pitchFamily="18" charset="0"/>
              </a:rPr>
              <a:t>: Zero emissions (unless you count what’s needed to produce food for energy.)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latin typeface="Arial" panose="020B0604020202020204" pitchFamily="34" charset="0"/>
                <a:cs typeface="Times New Roman" panose="02020603050405020304" pitchFamily="18" charset="0"/>
              </a:rPr>
              <a:t>Bus</a:t>
            </a:r>
            <a:r>
              <a:rPr lang="en-US" sz="1600" dirty="0">
                <a:latin typeface="Arial" panose="020B0604020202020204" pitchFamily="34" charset="0"/>
                <a:cs typeface="Times New Roman" panose="02020603050405020304" pitchFamily="18" charset="0"/>
              </a:rPr>
              <a:t>: About 68-89 grams of CO₂ per passenger-km.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latin typeface="Arial" panose="020B0604020202020204" pitchFamily="34" charset="0"/>
                <a:cs typeface="Times New Roman" panose="02020603050405020304" pitchFamily="18" charset="0"/>
              </a:rPr>
              <a:t>Small Car </a:t>
            </a:r>
            <a:r>
              <a:rPr lang="en-US" sz="1600" dirty="0">
                <a:latin typeface="Arial" panose="020B0604020202020204" pitchFamily="34" charset="0"/>
                <a:cs typeface="Times New Roman" panose="02020603050405020304" pitchFamily="18" charset="0"/>
              </a:rPr>
              <a:t>(petrol): Around 120 grams CO₂ per passenger-km.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latin typeface="Arial" panose="020B0604020202020204" pitchFamily="34" charset="0"/>
                <a:cs typeface="Times New Roman" panose="02020603050405020304" pitchFamily="18" charset="0"/>
              </a:rPr>
              <a:t>Electric Car</a:t>
            </a:r>
            <a:r>
              <a:rPr lang="en-US" sz="1600" dirty="0">
                <a:latin typeface="Arial" panose="020B0604020202020204" pitchFamily="34" charset="0"/>
                <a:cs typeface="Times New Roman" panose="02020603050405020304" pitchFamily="18" charset="0"/>
              </a:rPr>
              <a:t>: Varies widely depending on how the electricity is generated, but averages about 53 grams CO₂ per km (if using renewable energy, this drops a lot).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latin typeface="Arial" panose="020B0604020202020204" pitchFamily="34" charset="0"/>
                <a:cs typeface="Times New Roman" panose="02020603050405020304" pitchFamily="18" charset="0"/>
              </a:rPr>
              <a:t>Long-Haul Flight</a:t>
            </a:r>
            <a:r>
              <a:rPr lang="en-US" sz="1600" dirty="0">
                <a:latin typeface="Arial" panose="020B0604020202020204" pitchFamily="34" charset="0"/>
                <a:cs typeface="Times New Roman" panose="02020603050405020304" pitchFamily="18" charset="0"/>
              </a:rPr>
              <a:t>: Around 150 grams CO₂ per passenger-km (more efficient over longer distances).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latin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Arial" panose="020B0604020202020204" pitchFamily="34" charset="0"/>
                <a:ea typeface="Calibri" panose="020F0502020204030204" pitchFamily="34" charset="0"/>
                <a:cs typeface="Times New Roman" panose="02020603050405020304" pitchFamily="18" charset="0"/>
              </a:rPr>
              <a:t>You can often see the carbon footprint on food products now. Quorn – 1.3kg CO2e per kg.</a:t>
            </a:r>
          </a:p>
        </p:txBody>
      </p:sp>
    </p:spTree>
    <p:extLst>
      <p:ext uri="{BB962C8B-B14F-4D97-AF65-F5344CB8AC3E}">
        <p14:creationId xmlns:p14="http://schemas.microsoft.com/office/powerpoint/2010/main" val="2769992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838200" y="523875"/>
            <a:ext cx="4562475" cy="256698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457200" y="3251200"/>
            <a:ext cx="6096000" cy="3081338"/>
          </a:xfrm>
          <a:prstGeom prst="rect">
            <a:avLst/>
          </a:prstGeom>
        </p:spPr>
        <p:txBody>
          <a:bodyPr vert="horz" lIns="91440" tIns="45720" rIns="91440" bIns="45720" rtlCol="0"/>
          <a:lstStyle/>
          <a:p>
            <a:pPr>
              <a:lnSpc>
                <a:spcPts val="1500"/>
              </a:lnSpc>
            </a:pPr>
            <a:r>
              <a:rPr lang="en-GB" sz="1400" b="1" dirty="0">
                <a:effectLst/>
                <a:latin typeface="Arial"/>
                <a:ea typeface="Calibri"/>
                <a:cs typeface="Arial"/>
              </a:rPr>
              <a:t>What is Net Zero?  </a:t>
            </a:r>
            <a:r>
              <a:rPr lang="en-GB" sz="1400" dirty="0">
                <a:effectLst/>
                <a:latin typeface="Arial"/>
                <a:ea typeface="Calibri"/>
                <a:cs typeface="Arial"/>
              </a:rPr>
              <a:t>“A target of completely negating the amount of greenhouse gases produced by human activity, to be achieved by reducing emissions and implementing methods of absorbing carbon dioxide from the atmosphere.” </a:t>
            </a:r>
          </a:p>
          <a:p>
            <a:pPr>
              <a:lnSpc>
                <a:spcPts val="1500"/>
              </a:lnSpc>
            </a:pP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p>
            <a:pPr>
              <a:lnSpc>
                <a:spcPts val="1500"/>
              </a:lnSpc>
            </a:pPr>
            <a:r>
              <a:rPr lang="en-GB" sz="1400" dirty="0">
                <a:effectLst/>
                <a:latin typeface="Arial" panose="020B0604020202020204" pitchFamily="34" charset="0"/>
                <a:ea typeface="Calibri" panose="020F0502020204030204" pitchFamily="34" charset="0"/>
                <a:cs typeface="Times New Roman" panose="02020603050405020304" pitchFamily="18" charset="0"/>
              </a:rPr>
              <a:t>The target is to get to net zero by 2050 by the time you are (add age.)</a:t>
            </a:r>
          </a:p>
          <a:p>
            <a:pPr>
              <a:lnSpc>
                <a:spcPts val="1500"/>
              </a:lnSpc>
            </a:pP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ts val="1500"/>
              </a:lnSpc>
              <a:spcBef>
                <a:spcPts val="0"/>
              </a:spcBef>
              <a:spcAft>
                <a:spcPts val="0"/>
              </a:spcAft>
              <a:buClrTx/>
              <a:buSzTx/>
              <a:buFontTx/>
              <a:buNone/>
              <a:tabLst/>
              <a:defRPr/>
            </a:pPr>
            <a:r>
              <a:rPr lang="en-GB" sz="1400" dirty="0">
                <a:effectLst/>
                <a:latin typeface="Arial"/>
                <a:ea typeface="Calibri"/>
                <a:cs typeface="Arial"/>
              </a:rPr>
              <a:t>Green skills, like digital skills, are part of a diverse range of jobs and the move towards a greener society is already generating a huge amount for the economy- £200 billion.  Key areas are</a:t>
            </a:r>
            <a:r>
              <a:rPr lang="en-US" sz="1400" dirty="0">
                <a:effectLst/>
                <a:latin typeface="Arial"/>
                <a:ea typeface="Calibri"/>
                <a:cs typeface="Arial"/>
              </a:rPr>
              <a:t>:</a:t>
            </a:r>
            <a:r>
              <a:rPr lang="en-GB" sz="1400" dirty="0">
                <a:effectLst/>
                <a:latin typeface="Arial"/>
                <a:ea typeface="Calibri"/>
                <a:cs typeface="Arial"/>
              </a:rPr>
              <a:t> homes &amp; buildings, energy, making transport greener (decarbonising-electric buses/gritters/trams.)</a:t>
            </a:r>
          </a:p>
          <a:p>
            <a:pPr marL="0" marR="0" lvl="0" indent="0" algn="l" defTabSz="914400" rtl="0" eaLnBrk="1" fontAlgn="auto" latinLnBrk="0" hangingPunct="1">
              <a:lnSpc>
                <a:spcPts val="1500"/>
              </a:lnSpc>
              <a:spcBef>
                <a:spcPts val="0"/>
              </a:spcBef>
              <a:spcAft>
                <a:spcPts val="0"/>
              </a:spcAft>
              <a:buClrTx/>
              <a:buSzTx/>
              <a:buFontTx/>
              <a:buNone/>
              <a:tabLst/>
              <a:defRPr/>
            </a:pPr>
            <a:r>
              <a:rPr lang="en-GB" sz="1400" dirty="0">
                <a:effectLst/>
                <a:latin typeface="Arial" panose="020B0604020202020204" pitchFamily="34" charset="0"/>
                <a:ea typeface="Calibri" panose="020F0502020204030204" pitchFamily="34" charset="0"/>
                <a:cs typeface="Times New Roman" panose="02020603050405020304" pitchFamily="18" charset="0"/>
              </a:rPr>
              <a:t> </a:t>
            </a:r>
          </a:p>
          <a:p>
            <a:pPr>
              <a:lnSpc>
                <a:spcPts val="1500"/>
              </a:lnSpc>
            </a:pPr>
            <a:r>
              <a:rPr lang="en-US" sz="1400" dirty="0">
                <a:effectLst/>
                <a:latin typeface="Arial" panose="020B0604020202020204" pitchFamily="34" charset="0"/>
                <a:ea typeface="Calibri" panose="020F0502020204030204" pitchFamily="34" charset="0"/>
                <a:cs typeface="Times New Roman" panose="02020603050405020304" pitchFamily="18" charset="0"/>
              </a:rPr>
              <a:t>There is an increasing demand for green roles, and having green skills boosts your ability to get a job across a lot of different sectors/areas.</a:t>
            </a:r>
          </a:p>
          <a:p>
            <a:pPr>
              <a:lnSpc>
                <a:spcPts val="1500"/>
              </a:lnSpc>
            </a:pPr>
            <a:r>
              <a:rPr lang="en-US" sz="1400" dirty="0">
                <a:effectLst/>
                <a:latin typeface="Arial"/>
                <a:ea typeface="Calibri"/>
                <a:cs typeface="Arial"/>
              </a:rPr>
              <a:t>Employment research (LinkedIn) indicates that individuals with green skills have a 30% higher chance of being hired, and 30% of new job listings require green skills. ￼This will only increase.</a:t>
            </a:r>
          </a:p>
          <a:p>
            <a:pPr>
              <a:lnSpc>
                <a:spcPts val="1500"/>
              </a:lnSpc>
            </a:pPr>
            <a:endParaRPr lang="en-US" sz="1400" dirty="0">
              <a:effectLst/>
              <a:latin typeface="Arial" panose="020B0604020202020204" pitchFamily="34" charset="0"/>
              <a:ea typeface="Calibri" panose="020F0502020204030204" pitchFamily="34" charset="0"/>
              <a:cs typeface="Times New Roman" panose="02020603050405020304" pitchFamily="18" charset="0"/>
            </a:endParaRPr>
          </a:p>
          <a:p>
            <a:pPr>
              <a:lnSpc>
                <a:spcPts val="1500"/>
              </a:lnSpc>
            </a:pPr>
            <a:r>
              <a:rPr lang="en-US" sz="1400" dirty="0">
                <a:effectLst/>
                <a:latin typeface="Arial" panose="020B0604020202020204" pitchFamily="34" charset="0"/>
                <a:ea typeface="Calibri" panose="020F0502020204030204" pitchFamily="34" charset="0"/>
                <a:cs typeface="Times New Roman" panose="02020603050405020304" pitchFamily="18" charset="0"/>
              </a:rPr>
              <a:t>Green role demand has increased 87% between 2019 to 2023. </a:t>
            </a:r>
          </a:p>
          <a:p>
            <a:pPr>
              <a:lnSpc>
                <a:spcPts val="1500"/>
              </a:lnSpc>
            </a:pPr>
            <a:r>
              <a:rPr lang="en-GB" sz="1400" dirty="0">
                <a:effectLst/>
                <a:latin typeface="Arial"/>
                <a:ea typeface="Calibri"/>
                <a:cs typeface="Arial"/>
              </a:rPr>
              <a:t>Not only are green skills important economically, but also so we take care of our environment and become much more aware of sustainability .  (Sustainability is “</a:t>
            </a:r>
            <a:r>
              <a:rPr lang="en-US" sz="1400" dirty="0">
                <a:latin typeface="Arial"/>
                <a:cs typeface="Arial"/>
              </a:rPr>
              <a:t>meeting the needs of the present without compromising the ability of future generations to meet their own needs.”)</a:t>
            </a:r>
          </a:p>
          <a:p>
            <a:pPr>
              <a:lnSpc>
                <a:spcPts val="1500"/>
              </a:lnSpc>
            </a:pPr>
            <a:endParaRPr lang="en-US" sz="1400" dirty="0">
              <a:latin typeface="Arial" panose="020B0604020202020204" pitchFamily="34" charset="0"/>
              <a:cs typeface="Times New Roman" panose="02020603050405020304" pitchFamily="18" charset="0"/>
            </a:endParaRPr>
          </a:p>
          <a:p>
            <a:pPr>
              <a:lnSpc>
                <a:spcPts val="1500"/>
              </a:lnSpc>
            </a:pPr>
            <a:r>
              <a:rPr lang="en-US" sz="1400" dirty="0">
                <a:latin typeface="Arial" panose="020B0604020202020204" pitchFamily="34" charset="0"/>
                <a:cs typeface="Times New Roman" panose="02020603050405020304" pitchFamily="18" charset="0"/>
              </a:rPr>
              <a:t>Our natural resources are finite and will eventually run out, such as coal, oil and natural gas, so that’s why renewable and sustainable energy is being focused on, such as solar, wind and hydro power.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911225" y="600075"/>
            <a:ext cx="4562475" cy="256698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762000" y="3251200"/>
            <a:ext cx="5334000" cy="3081338"/>
          </a:xfrm>
          <a:prstGeom prst="rect">
            <a:avLst/>
          </a:prstGeom>
        </p:spPr>
        <p:txBody>
          <a:bodyPr vert="horz" lIns="91440" tIns="45720" rIns="91440" bIns="45720" rtlCol="0"/>
          <a:lstStyle/>
          <a:p>
            <a:pPr>
              <a:defRPr/>
            </a:pPr>
            <a:r>
              <a:rPr lang="en-GB" sz="1600" dirty="0">
                <a:solidFill>
                  <a:srgbClr val="000000"/>
                </a:solidFill>
                <a:effectLst/>
                <a:latin typeface="Arial"/>
                <a:ea typeface="Calibri"/>
                <a:cs typeface="Arial"/>
              </a:rPr>
              <a:t>Many of </a:t>
            </a:r>
            <a:r>
              <a:rPr lang="en-GB" sz="1600" dirty="0">
                <a:solidFill>
                  <a:srgbClr val="000000"/>
                </a:solidFill>
                <a:latin typeface="Arial"/>
                <a:ea typeface="Calibri"/>
                <a:cs typeface="Arial"/>
              </a:rPr>
              <a:t>the houses</a:t>
            </a:r>
            <a:r>
              <a:rPr lang="en-GB" sz="1600" dirty="0">
                <a:solidFill>
                  <a:srgbClr val="000000"/>
                </a:solidFill>
                <a:effectLst/>
                <a:latin typeface="Arial"/>
                <a:ea typeface="Calibri"/>
                <a:cs typeface="Arial"/>
              </a:rPr>
              <a:t> in the UK due to how they were built and when they were built are not very energy efficient.  Our boilers use oil or gas which will run out and lots of heat escapes from our roofs, walls</a:t>
            </a:r>
            <a:r>
              <a:rPr lang="en-GB" sz="1600" dirty="0">
                <a:solidFill>
                  <a:srgbClr val="000000"/>
                </a:solidFill>
                <a:latin typeface="Arial"/>
                <a:ea typeface="Calibri"/>
                <a:cs typeface="Arial"/>
              </a:rPr>
              <a:t> and </a:t>
            </a:r>
            <a:r>
              <a:rPr lang="en-GB" sz="1600" dirty="0">
                <a:solidFill>
                  <a:srgbClr val="000000"/>
                </a:solidFill>
                <a:effectLst/>
                <a:latin typeface="Arial"/>
                <a:ea typeface="Calibri"/>
                <a:cs typeface="Arial"/>
              </a:rPr>
              <a:t>windows.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‘Retrofitting is also called ‘refurbishment.’  It means installing things to a building that will make it more energy efficient, such as replacing insulation, solar panels, replacing windows and doors and using efficient heating systems, such as heat pumps.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This will make the house warmer, use less important resources &amp; save people money with their energy bills which are getting higher and higher.</a:t>
            </a:r>
          </a:p>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304800"/>
            <a:ext cx="4562475" cy="2566988"/>
          </a:xfrm>
        </p:spPr>
      </p:sp>
      <p:sp>
        <p:nvSpPr>
          <p:cNvPr id="3" name="Notes Placeholder 2"/>
          <p:cNvSpPr>
            <a:spLocks noGrp="1"/>
          </p:cNvSpPr>
          <p:nvPr>
            <p:ph type="body" idx="1"/>
          </p:nvPr>
        </p:nvSpPr>
        <p:spPr>
          <a:xfrm>
            <a:off x="914400" y="3251200"/>
            <a:ext cx="5410200" cy="3081338"/>
          </a:xfrm>
        </p:spPr>
        <p:txBody>
          <a:bodyPr/>
          <a:lstStyle/>
          <a:p>
            <a:pPr>
              <a:lnSpc>
                <a:spcPts val="1500"/>
              </a:lnSpc>
            </a:pPr>
            <a:r>
              <a:rPr lang="en-GB" sz="1600" dirty="0">
                <a:effectLst/>
                <a:latin typeface="Arial"/>
                <a:ea typeface="Calibri"/>
                <a:cs typeface="Arial"/>
              </a:rPr>
              <a:t>These figures show you how important the retrofit area is going to be for employment. It is a huge growth </a:t>
            </a:r>
            <a:r>
              <a:rPr lang="en-GB" sz="1600" dirty="0">
                <a:latin typeface="Arial"/>
                <a:ea typeface="Calibri"/>
                <a:cs typeface="Arial"/>
              </a:rPr>
              <a:t>area -</a:t>
            </a:r>
            <a:r>
              <a:rPr lang="en-GB" sz="1600" dirty="0">
                <a:effectLst/>
                <a:latin typeface="Arial"/>
                <a:ea typeface="Calibri"/>
                <a:cs typeface="Arial"/>
              </a:rPr>
              <a:t> 170 new retrofit workers per year.</a:t>
            </a:r>
          </a:p>
          <a:p>
            <a:pPr>
              <a:lnSpc>
                <a:spcPts val="1500"/>
              </a:lnSpc>
            </a:pP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p>
            <a:pPr>
              <a:lnSpc>
                <a:spcPts val="1500"/>
              </a:lnSpc>
            </a:pPr>
            <a:r>
              <a:rPr lang="en-GB" sz="1600" dirty="0">
                <a:effectLst/>
                <a:latin typeface="Arial" panose="020B0604020202020204" pitchFamily="34" charset="0"/>
                <a:ea typeface="Calibri" panose="020F0502020204030204" pitchFamily="34" charset="0"/>
                <a:cs typeface="Times New Roman" panose="02020603050405020304" pitchFamily="18" charset="0"/>
              </a:rPr>
              <a:t>The UK Green Building Council estimates that around 29 million homes need retrofitting to meet the country’s net-zero commitments. Local authorities /councils are putting a lot of money into retrofitting their houses, but houses owned privately will also start looking at retrofitting.  </a:t>
            </a:r>
          </a:p>
          <a:p>
            <a:pPr>
              <a:lnSpc>
                <a:spcPts val="1500"/>
              </a:lnSpc>
            </a:pP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p>
            <a:pPr>
              <a:lnSpc>
                <a:spcPts val="1500"/>
              </a:lnSpc>
            </a:pPr>
            <a:r>
              <a:rPr lang="en-GB" sz="1600" dirty="0">
                <a:effectLst/>
                <a:latin typeface="Arial" panose="020B0604020202020204" pitchFamily="34" charset="0"/>
                <a:ea typeface="Calibri" panose="020F0502020204030204" pitchFamily="34" charset="0"/>
                <a:cs typeface="Times New Roman" panose="02020603050405020304" pitchFamily="18" charset="0"/>
              </a:rPr>
              <a:t>Retrofit Workforce:</a:t>
            </a:r>
          </a:p>
          <a:p>
            <a:pPr>
              <a:lnSpc>
                <a:spcPct val="107000"/>
              </a:lnSpc>
              <a:spcAft>
                <a:spcPts val="800"/>
              </a:spcAft>
              <a:tabLst>
                <a:tab pos="180340" algn="l"/>
                <a:tab pos="457200" algn="l"/>
              </a:tabLst>
            </a:pPr>
            <a:r>
              <a:rPr lang="en-GB" sz="1600" dirty="0">
                <a:latin typeface="Arial"/>
                <a:cs typeface="Arial"/>
              </a:rPr>
              <a:t>a) UK retrofit workforce development rate needs to at least triple </a:t>
            </a:r>
          </a:p>
          <a:p>
            <a:pPr lvl="0">
              <a:lnSpc>
                <a:spcPct val="107000"/>
              </a:lnSpc>
              <a:spcAft>
                <a:spcPts val="800"/>
              </a:spcAft>
              <a:tabLst>
                <a:tab pos="180340" algn="l"/>
                <a:tab pos="457200" algn="l"/>
              </a:tabLst>
            </a:pPr>
            <a:r>
              <a:rPr lang="en-GB" sz="1600" dirty="0">
                <a:latin typeface="Arial" panose="020B0604020202020204" pitchFamily="34" charset="0"/>
                <a:cs typeface="Times New Roman" panose="02020603050405020304" pitchFamily="18" charset="0"/>
              </a:rPr>
              <a:t>b) England needs 23,000 new retrofit workers per year </a:t>
            </a:r>
          </a:p>
          <a:p>
            <a:r>
              <a:rPr lang="en-GB" sz="1600" dirty="0">
                <a:latin typeface="Arial" panose="020B0604020202020204" pitchFamily="34" charset="0"/>
                <a:cs typeface="Times New Roman" panose="02020603050405020304" pitchFamily="18" charset="0"/>
              </a:rPr>
              <a:t>So, the demand for tradespeople </a:t>
            </a:r>
            <a:r>
              <a:rPr lang="en-GB" sz="1600" dirty="0">
                <a:effectLst/>
                <a:latin typeface="Arial" panose="020B0604020202020204" pitchFamily="34" charset="0"/>
                <a:ea typeface="Calibri" panose="020F0502020204030204" pitchFamily="34" charset="0"/>
                <a:cs typeface="Times New Roman" panose="02020603050405020304" pitchFamily="18" charset="0"/>
              </a:rPr>
              <a:t>in retrofitting is enormous and it is</a:t>
            </a:r>
            <a:r>
              <a:rPr lang="en-GB" sz="1600" dirty="0">
                <a:latin typeface="Arial" panose="020B0604020202020204" pitchFamily="34" charset="0"/>
                <a:ea typeface="Calibri" panose="020F0502020204030204" pitchFamily="34" charset="0"/>
                <a:cs typeface="Times New Roman" panose="02020603050405020304" pitchFamily="18" charset="0"/>
              </a:rPr>
              <a:t> currently</a:t>
            </a:r>
            <a:r>
              <a:rPr lang="en-GB" sz="1600" dirty="0">
                <a:effectLst/>
                <a:latin typeface="Arial" panose="020B0604020202020204" pitchFamily="34" charset="0"/>
                <a:ea typeface="Calibri" panose="020F0502020204030204" pitchFamily="34" charset="0"/>
                <a:cs typeface="Times New Roman" panose="02020603050405020304" pitchFamily="18" charset="0"/>
              </a:rPr>
              <a:t> under-staffed, so there are a huge range of opportunities. </a:t>
            </a:r>
            <a:r>
              <a:rPr lang="en-GB" sz="1600" dirty="0">
                <a:effectLst/>
                <a:latin typeface="Arial" panose="020B0604020202020204" pitchFamily="34" charset="0"/>
                <a:cs typeface="Times New Roman" panose="02020603050405020304" pitchFamily="18" charset="0"/>
              </a:rPr>
              <a:t>The jobs are well-paid, and they all offer lots of ways to move onto new roles/ give you job progression.   You can start roles with your GCSE qualifications all the way to going into a role with a degree. </a:t>
            </a:r>
          </a:p>
          <a:p>
            <a:r>
              <a:rPr lang="en-GB" sz="1600" dirty="0">
                <a:effectLst/>
                <a:latin typeface="Arial" panose="020B0604020202020204" pitchFamily="34" charset="0"/>
                <a:cs typeface="Times New Roman" panose="02020603050405020304" pitchFamily="18" charset="0"/>
              </a:rPr>
              <a:t>So, let’s look at some of the job roles available.</a:t>
            </a:r>
            <a:endParaRPr lang="en-GB" sz="1600" dirty="0"/>
          </a:p>
        </p:txBody>
      </p:sp>
      <p:sp>
        <p:nvSpPr>
          <p:cNvPr id="4" name="Slide Number Placeholder 3"/>
          <p:cNvSpPr>
            <a:spLocks noGrp="1"/>
          </p:cNvSpPr>
          <p:nvPr>
            <p:ph type="sldNum" sz="quarter" idx="5"/>
          </p:nvPr>
        </p:nvSpPr>
        <p:spPr/>
        <p:txBody>
          <a:bodyPr/>
          <a:lstStyle/>
          <a:p>
            <a:fld id="{871B2431-D351-4C6E-A3CF-9DFAC0E3E050}" type="slidenum">
              <a:rPr lang="cs-CZ" smtClean="0"/>
              <a:t>6</a:t>
            </a:fld>
            <a:endParaRPr lang="cs-CZ"/>
          </a:p>
        </p:txBody>
      </p:sp>
    </p:spTree>
    <p:extLst>
      <p:ext uri="{BB962C8B-B14F-4D97-AF65-F5344CB8AC3E}">
        <p14:creationId xmlns:p14="http://schemas.microsoft.com/office/powerpoint/2010/main" val="15934665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990600" y="68421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4953000" cy="3081338"/>
          </a:xfrm>
          <a:prstGeom prst="rect">
            <a:avLst/>
          </a:prstGeom>
        </p:spPr>
        <p:txBody>
          <a:bodyPr vert="horz" lIns="91440" tIns="45720" rIns="91440" bIns="45720" rtlCol="0"/>
          <a:lstStyle/>
          <a:p>
            <a:r>
              <a:rPr lang="en-US" sz="1600" dirty="0">
                <a:latin typeface="Arial" panose="020B0604020202020204" pitchFamily="34" charset="0"/>
                <a:cs typeface="Arial" panose="020B0604020202020204" pitchFamily="34" charset="0"/>
              </a:rPr>
              <a:t>These roles have titles you may have heard of before, such as engineer or technician, but focus on key roles within the retrofit trade.</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So, a heat pump engineers installs and maintains heat pump systems.  A heat pump is another way of heating your house, instead of a boiler or fire. It is a low carbon form of heating so it is much better for the environment.</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The current average salary for the UK is £29,600, so you can see that these are all well paid jobs.</a:t>
            </a:r>
          </a:p>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914400" y="600075"/>
            <a:ext cx="4562475" cy="256698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5029200" cy="3081338"/>
          </a:xfrm>
          <a:prstGeom prst="rect">
            <a:avLst/>
          </a:prstGeom>
        </p:spPr>
        <p:txBody>
          <a:bodyPr vert="horz" lIns="91440" tIns="45720" rIns="91440" bIns="45720" rtlCol="0"/>
          <a:lstStyle/>
          <a:p>
            <a:r>
              <a:rPr lang="en-GB" sz="1800" dirty="0">
                <a:effectLst/>
                <a:latin typeface="Arial" panose="020B0604020202020204" pitchFamily="34" charset="0"/>
                <a:ea typeface="Calibri" panose="020F0502020204030204" pitchFamily="34" charset="0"/>
                <a:cs typeface="Times New Roman" panose="02020603050405020304" pitchFamily="18" charset="0"/>
              </a:rPr>
              <a:t>Also, there are new roles like retrofit assessors and coordinators that offer rapid training opportunities for workers who already work in the building trades. For example, a gas boiler technician can upskill with a short course to become a heat pump installer. This gives people new career opportunities in the growing green careers world.</a:t>
            </a:r>
          </a:p>
          <a:p>
            <a:endParaRPr lang="en-US" dirty="0"/>
          </a:p>
          <a:p>
            <a:r>
              <a:rPr lang="en-US" sz="1800" dirty="0">
                <a:latin typeface="Arial" panose="020B0604020202020204" pitchFamily="34" charset="0"/>
                <a:cs typeface="Times New Roman" panose="02020603050405020304" pitchFamily="18" charset="0"/>
              </a:rPr>
              <a:t>All these jobs can be found on the www.greencareershub.com/find-your-green-role/job-profiles. There is also a handout link at the end of this presentation.</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46150" y="492125"/>
            <a:ext cx="4562475" cy="2566988"/>
          </a:xfrm>
        </p:spPr>
      </p:sp>
      <p:sp>
        <p:nvSpPr>
          <p:cNvPr id="3" name="Notes Placeholder 2"/>
          <p:cNvSpPr>
            <a:spLocks noGrp="1"/>
          </p:cNvSpPr>
          <p:nvPr>
            <p:ph type="body" idx="1"/>
          </p:nvPr>
        </p:nvSpPr>
        <p:spPr>
          <a:xfrm>
            <a:off x="914400" y="3251200"/>
            <a:ext cx="5181600" cy="3081338"/>
          </a:xfrm>
        </p:spPr>
        <p:txBody>
          <a:bodyPr/>
          <a:lstStyle/>
          <a:p>
            <a:r>
              <a:rPr lang="en-US" sz="1600" dirty="0">
                <a:latin typeface="Arial" panose="020B0604020202020204" pitchFamily="34" charset="0"/>
                <a:cs typeface="Arial" panose="020B0604020202020204" pitchFamily="34" charset="0"/>
              </a:rPr>
              <a:t>You can see that you can get a job as a heat pump engineer in different ways using different qualifications. </a:t>
            </a:r>
            <a:endParaRPr lang="en-GB" sz="16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71B2431-D351-4C6E-A3CF-9DFAC0E3E050}" type="slidenum">
              <a:rPr lang="cs-CZ" smtClean="0"/>
              <a:t>9</a:t>
            </a:fld>
            <a:endParaRPr lang="cs-CZ"/>
          </a:p>
        </p:txBody>
      </p:sp>
    </p:spTree>
    <p:extLst>
      <p:ext uri="{BB962C8B-B14F-4D97-AF65-F5344CB8AC3E}">
        <p14:creationId xmlns:p14="http://schemas.microsoft.com/office/powerpoint/2010/main" val="541782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11/5/2024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hyperlink" Target="https://www.bolsover.gov.uk" TargetMode="External"/><Relationship Id="rId7" Type="http://schemas.openxmlformats.org/officeDocument/2006/relationships/hyperlink" Target="http://www.debp.org"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https://www.rlb.com/europe/" TargetMode="External"/><Relationship Id="rId4" Type="http://schemas.openxmlformats.org/officeDocument/2006/relationships/image" Target="../media/image1.jpeg"/><Relationship Id="rId9"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hyperlink" Target="https://www.greencareershub.com/find-your-green-role/job-profiles/retrofit-coordinator/"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45.svg"/><Relationship Id="rId4" Type="http://schemas.openxmlformats.org/officeDocument/2006/relationships/image" Target="../media/image44.png"/></Relationships>
</file>

<file path=ppt/slides/_rels/slide12.xml.rels><?xml version="1.0" encoding="UTF-8" standalone="yes"?>
<Relationships xmlns="http://schemas.openxmlformats.org/package/2006/relationships"><Relationship Id="rId8" Type="http://schemas.openxmlformats.org/officeDocument/2006/relationships/hyperlink" Target="https://mcscertified.com" TargetMode="External"/><Relationship Id="rId13" Type="http://schemas.openxmlformats.org/officeDocument/2006/relationships/image" Target="../media/image50.png"/><Relationship Id="rId18" Type="http://schemas.openxmlformats.org/officeDocument/2006/relationships/hyperlink" Target="https://www.nnc.ac.uk" TargetMode="External"/><Relationship Id="rId3" Type="http://schemas.openxmlformats.org/officeDocument/2006/relationships/image" Target="../media/image4.jpeg"/><Relationship Id="rId7" Type="http://schemas.openxmlformats.org/officeDocument/2006/relationships/image" Target="../media/image47.png"/><Relationship Id="rId12" Type="http://schemas.openxmlformats.org/officeDocument/2006/relationships/hyperlink" Target="https://www.chesterfield.ac.uk" TargetMode="External"/><Relationship Id="rId17" Type="http://schemas.openxmlformats.org/officeDocument/2006/relationships/image" Target="../media/image52.png"/><Relationship Id="rId2" Type="http://schemas.openxmlformats.org/officeDocument/2006/relationships/notesSlide" Target="../notesSlides/notesSlide12.xml"/><Relationship Id="rId16" Type="http://schemas.openxmlformats.org/officeDocument/2006/relationships/hyperlink" Target="https://retrofitacademy.org" TargetMode="External"/><Relationship Id="rId1" Type="http://schemas.openxmlformats.org/officeDocument/2006/relationships/slideLayout" Target="../slideLayouts/slideLayout7.xml"/><Relationship Id="rId6" Type="http://schemas.openxmlformats.org/officeDocument/2006/relationships/hyperlink" Target="https://www.ntu.ac.uk" TargetMode="External"/><Relationship Id="rId11" Type="http://schemas.openxmlformats.org/officeDocument/2006/relationships/image" Target="../media/image49.png"/><Relationship Id="rId5" Type="http://schemas.openxmlformats.org/officeDocument/2006/relationships/image" Target="../media/image46.png"/><Relationship Id="rId15" Type="http://schemas.openxmlformats.org/officeDocument/2006/relationships/image" Target="../media/image51.png"/><Relationship Id="rId10" Type="http://schemas.openxmlformats.org/officeDocument/2006/relationships/hyperlink" Target="https://www.napit.org.uk" TargetMode="External"/><Relationship Id="rId19" Type="http://schemas.openxmlformats.org/officeDocument/2006/relationships/image" Target="../media/image53.png"/><Relationship Id="rId4" Type="http://schemas.openxmlformats.org/officeDocument/2006/relationships/hyperlink" Target="https://www.wnc.ac.uk" TargetMode="External"/><Relationship Id="rId9" Type="http://schemas.openxmlformats.org/officeDocument/2006/relationships/image" Target="../media/image48.png"/><Relationship Id="rId14" Type="http://schemas.openxmlformats.org/officeDocument/2006/relationships/hyperlink" Target="https://www.rnngroup.co.uk"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www.geogreenpower.com/?utm_source=google&amp;utm_medium=cpc&amp;utm_campaign=BrandCampaignGeoGreenPower&amp;utm_term=geo%20green%20power&amp;utm_content=676121587151&amp;device=c&amp;location=9046370&amp;match_type=e&amp;network=g&amp;gad_source=1&amp;gclid=Cj0KCQjwpP63BhDYARIsAOQkATYM-PAOlY4kvTMGVhhao01bJhT_xr-bUGBZyPGXLubAtQWHR62ij40aAgOmEALw_wcB" TargetMode="External"/><Relationship Id="rId13" Type="http://schemas.openxmlformats.org/officeDocument/2006/relationships/image" Target="../media/image58.png"/><Relationship Id="rId3" Type="http://schemas.openxmlformats.org/officeDocument/2006/relationships/image" Target="../media/image4.jpeg"/><Relationship Id="rId7" Type="http://schemas.openxmlformats.org/officeDocument/2006/relationships/image" Target="../media/image55.png"/><Relationship Id="rId12" Type="http://schemas.openxmlformats.org/officeDocument/2006/relationships/hyperlink" Target="http://www.t4sltd.co.uk"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hyperlink" Target="https://www.rlb.com/europe/" TargetMode="External"/><Relationship Id="rId11" Type="http://schemas.openxmlformats.org/officeDocument/2006/relationships/image" Target="../media/image57.png"/><Relationship Id="rId5" Type="http://schemas.openxmlformats.org/officeDocument/2006/relationships/image" Target="../media/image54.png"/><Relationship Id="rId15" Type="http://schemas.openxmlformats.org/officeDocument/2006/relationships/image" Target="../media/image59.png"/><Relationship Id="rId10" Type="http://schemas.openxmlformats.org/officeDocument/2006/relationships/hyperlink" Target="https://www.smartenergyprojects.com" TargetMode="External"/><Relationship Id="rId4" Type="http://schemas.openxmlformats.org/officeDocument/2006/relationships/hyperlink" Target="https://www.thepkgroup.co.uk" TargetMode="External"/><Relationship Id="rId9" Type="http://schemas.openxmlformats.org/officeDocument/2006/relationships/image" Target="../media/image56.png"/><Relationship Id="rId14" Type="http://schemas.openxmlformats.org/officeDocument/2006/relationships/hyperlink" Target="https://www.sustainablebuildinguk.com"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www.vaillant.co.uk" TargetMode="External"/><Relationship Id="rId13" Type="http://schemas.openxmlformats.org/officeDocument/2006/relationships/image" Target="../media/image64.png"/><Relationship Id="rId3" Type="http://schemas.openxmlformats.org/officeDocument/2006/relationships/image" Target="../media/image4.jpeg"/><Relationship Id="rId7" Type="http://schemas.openxmlformats.org/officeDocument/2006/relationships/image" Target="../media/image61.png"/><Relationship Id="rId12" Type="http://schemas.openxmlformats.org/officeDocument/2006/relationships/hyperlink" Target="https://cmwardltd.co.uk"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hyperlink" Target="https://www.westvillegroup.co.uk" TargetMode="External"/><Relationship Id="rId11" Type="http://schemas.openxmlformats.org/officeDocument/2006/relationships/image" Target="../media/image63.png"/><Relationship Id="rId5" Type="http://schemas.openxmlformats.org/officeDocument/2006/relationships/image" Target="../media/image60.png"/><Relationship Id="rId15" Type="http://schemas.openxmlformats.org/officeDocument/2006/relationships/image" Target="../media/image65.png"/><Relationship Id="rId10" Type="http://schemas.openxmlformats.org/officeDocument/2006/relationships/hyperlink" Target="https://www.centrica.com" TargetMode="External"/><Relationship Id="rId4" Type="http://schemas.openxmlformats.org/officeDocument/2006/relationships/hyperlink" Target="https://mea.org.uk" TargetMode="External"/><Relationship Id="rId9" Type="http://schemas.openxmlformats.org/officeDocument/2006/relationships/image" Target="../media/image62.png"/><Relationship Id="rId14" Type="http://schemas.openxmlformats.org/officeDocument/2006/relationships/hyperlink" Target="https://www.eonenergy.com"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nationalcareers.service.gov.uk/explore-careers" TargetMode="External"/><Relationship Id="rId13" Type="http://schemas.openxmlformats.org/officeDocument/2006/relationships/hyperlink" Target="https://www.ntu.ac.uk/study-and-courses" TargetMode="External"/><Relationship Id="rId3" Type="http://schemas.openxmlformats.org/officeDocument/2006/relationships/image" Target="../media/image4.jpeg"/><Relationship Id="rId7" Type="http://schemas.openxmlformats.org/officeDocument/2006/relationships/hyperlink" Target="https://retrofitskills.org/training/" TargetMode="External"/><Relationship Id="rId12" Type="http://schemas.openxmlformats.org/officeDocument/2006/relationships/hyperlink" Target="https://www.nnc.ac.uk/career-pathways/"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hyperlink" Target="https://www.greencareershub.com" TargetMode="External"/><Relationship Id="rId11" Type="http://schemas.openxmlformats.org/officeDocument/2006/relationships/hyperlink" Target="https://www.wnc.ac.uk/Courses/" TargetMode="External"/><Relationship Id="rId5" Type="http://schemas.openxmlformats.org/officeDocument/2006/relationships/image" Target="../media/image67.svg"/><Relationship Id="rId10" Type="http://schemas.openxmlformats.org/officeDocument/2006/relationships/hyperlink" Target="https://www.chesterfield.ac.uk/course_type/funded_course/" TargetMode="External"/><Relationship Id="rId4" Type="http://schemas.openxmlformats.org/officeDocument/2006/relationships/image" Target="../media/image66.png"/><Relationship Id="rId9" Type="http://schemas.openxmlformats.org/officeDocument/2006/relationships/hyperlink" Target="https://www.findapprenticeship.service.gov.uk/apprenticeshipsearch"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69.png"/><Relationship Id="rId4" Type="http://schemas.openxmlformats.org/officeDocument/2006/relationships/image" Target="../media/image68.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hyperlink" Target="https://www.youtube.com/watch?v=3pjr86ie_EE" TargetMode="Externa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sv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hyperlink" Target="https://www.youtube.com/watch?v=7YIZ-tOs1YY"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svg"/><Relationship Id="rId12" Type="http://schemas.openxmlformats.org/officeDocument/2006/relationships/image" Target="../media/image21.png"/><Relationship Id="rId17" Type="http://schemas.openxmlformats.org/officeDocument/2006/relationships/image" Target="../media/image4.jpeg"/><Relationship Id="rId2" Type="http://schemas.openxmlformats.org/officeDocument/2006/relationships/notesSlide" Target="../notesSlides/notesSlide6.xml"/><Relationship Id="rId16"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image" Target="../media/image20.sv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png"/><Relationship Id="rId4" Type="http://schemas.openxmlformats.org/officeDocument/2006/relationships/image" Target="../media/image13.svg"/><Relationship Id="rId9" Type="http://schemas.openxmlformats.org/officeDocument/2006/relationships/image" Target="../media/image18.png"/><Relationship Id="rId14" Type="http://schemas.openxmlformats.org/officeDocument/2006/relationships/image" Target="../media/image23.svg"/></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4.jpeg"/><Relationship Id="rId7" Type="http://schemas.openxmlformats.org/officeDocument/2006/relationships/image" Target="../media/image29.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svg"/><Relationship Id="rId10" Type="http://schemas.openxmlformats.org/officeDocument/2006/relationships/hyperlink" Target="https://www.greencareershub.com/find-your-green-role/job-profiles/electrician/" TargetMode="External"/><Relationship Id="rId4" Type="http://schemas.openxmlformats.org/officeDocument/2006/relationships/image" Target="../media/image26.png"/><Relationship Id="rId9" Type="http://schemas.openxmlformats.org/officeDocument/2006/relationships/image" Target="../media/image31.svg"/></Relationships>
</file>

<file path=ppt/slides/_rels/slide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4.jpeg"/><Relationship Id="rId7" Type="http://schemas.openxmlformats.org/officeDocument/2006/relationships/image" Target="../media/image35.svg"/><Relationship Id="rId12" Type="http://schemas.openxmlformats.org/officeDocument/2006/relationships/image" Target="../media/image39.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4.png"/><Relationship Id="rId11" Type="http://schemas.openxmlformats.org/officeDocument/2006/relationships/image" Target="../media/image38.png"/><Relationship Id="rId5" Type="http://schemas.openxmlformats.org/officeDocument/2006/relationships/image" Target="../media/image33.svg"/><Relationship Id="rId10" Type="http://schemas.openxmlformats.org/officeDocument/2006/relationships/hyperlink" Target="https://www.greencareershub.com/find-your-green-role/job-profiles/retrofit-coordinator/" TargetMode="External"/><Relationship Id="rId4" Type="http://schemas.openxmlformats.org/officeDocument/2006/relationships/image" Target="../media/image32.png"/><Relationship Id="rId9" Type="http://schemas.openxmlformats.org/officeDocument/2006/relationships/image" Target="../media/image37.sv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41.svg"/><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975208" y="-33042"/>
            <a:ext cx="12741643" cy="10488940"/>
            <a:chOff x="0" y="0"/>
            <a:chExt cx="12496330" cy="10287000"/>
          </a:xfrm>
        </p:grpSpPr>
        <p:sp>
          <p:nvSpPr>
            <p:cNvPr id="3" name="Freeform 3"/>
            <p:cNvSpPr/>
            <p:nvPr/>
          </p:nvSpPr>
          <p:spPr>
            <a:xfrm>
              <a:off x="0" y="0"/>
              <a:ext cx="12496292" cy="10287000"/>
            </a:xfrm>
            <a:custGeom>
              <a:avLst/>
              <a:gdLst/>
              <a:ahLst/>
              <a:cxnLst/>
              <a:rect l="l" t="t" r="r" b="b"/>
              <a:pathLst>
                <a:path w="12496292" h="10287000">
                  <a:moveTo>
                    <a:pt x="0" y="0"/>
                  </a:moveTo>
                  <a:lnTo>
                    <a:pt x="0" y="10287000"/>
                  </a:lnTo>
                  <a:lnTo>
                    <a:pt x="12496292" y="10287000"/>
                  </a:lnTo>
                  <a:lnTo>
                    <a:pt x="12496292" y="0"/>
                  </a:lnTo>
                  <a:close/>
                </a:path>
              </a:pathLst>
            </a:custGeom>
            <a:solidFill>
              <a:srgbClr val="5BB278"/>
            </a:solidFill>
          </p:spPr>
          <p:txBody>
            <a:bodyPr/>
            <a:lstStyle/>
            <a:p>
              <a:endParaRPr lang="en-GB"/>
            </a:p>
          </p:txBody>
        </p:sp>
      </p:grpSp>
      <p:sp>
        <p:nvSpPr>
          <p:cNvPr id="4" name="Freeform 4">
            <a:hlinkClick r:id="rId3" tooltip="https://www.bolsover.gov.uk"/>
          </p:cNvPr>
          <p:cNvSpPr/>
          <p:nvPr/>
        </p:nvSpPr>
        <p:spPr>
          <a:xfrm>
            <a:off x="13077825" y="1840316"/>
            <a:ext cx="3848100" cy="1666875"/>
          </a:xfrm>
          <a:custGeom>
            <a:avLst/>
            <a:gdLst/>
            <a:ahLst/>
            <a:cxnLst/>
            <a:rect l="l" t="t" r="r" b="b"/>
            <a:pathLst>
              <a:path w="3848100" h="1666875">
                <a:moveTo>
                  <a:pt x="0" y="0"/>
                </a:moveTo>
                <a:lnTo>
                  <a:pt x="3848100" y="0"/>
                </a:lnTo>
                <a:lnTo>
                  <a:pt x="3848100" y="1666875"/>
                </a:lnTo>
                <a:lnTo>
                  <a:pt x="0" y="1666875"/>
                </a:lnTo>
                <a:lnTo>
                  <a:pt x="0" y="0"/>
                </a:lnTo>
                <a:close/>
              </a:path>
            </a:pathLst>
          </a:custGeom>
          <a:blipFill>
            <a:blip r:embed="rId4"/>
            <a:stretch>
              <a:fillRect t="-58769" b="-72087"/>
            </a:stretch>
          </a:blipFill>
        </p:spPr>
        <p:txBody>
          <a:bodyPr/>
          <a:lstStyle/>
          <a:p>
            <a:endParaRPr lang="en-GB"/>
          </a:p>
        </p:txBody>
      </p:sp>
      <p:sp>
        <p:nvSpPr>
          <p:cNvPr id="5" name="Freeform 5">
            <a:hlinkClick r:id="rId5" tooltip="https://www.rlb.com/europe/"/>
          </p:cNvPr>
          <p:cNvSpPr/>
          <p:nvPr/>
        </p:nvSpPr>
        <p:spPr>
          <a:xfrm>
            <a:off x="12701617" y="8353425"/>
            <a:ext cx="1885950" cy="904875"/>
          </a:xfrm>
          <a:custGeom>
            <a:avLst/>
            <a:gdLst/>
            <a:ahLst/>
            <a:cxnLst/>
            <a:rect l="l" t="t" r="r" b="b"/>
            <a:pathLst>
              <a:path w="1885950" h="904875">
                <a:moveTo>
                  <a:pt x="0" y="0"/>
                </a:moveTo>
                <a:lnTo>
                  <a:pt x="1885950" y="0"/>
                </a:lnTo>
                <a:lnTo>
                  <a:pt x="1885950" y="904875"/>
                </a:lnTo>
                <a:lnTo>
                  <a:pt x="0" y="904875"/>
                </a:lnTo>
                <a:lnTo>
                  <a:pt x="0" y="0"/>
                </a:lnTo>
                <a:close/>
              </a:path>
            </a:pathLst>
          </a:custGeom>
          <a:blipFill>
            <a:blip r:embed="rId6"/>
            <a:stretch>
              <a:fillRect t="-60527" b="-47893"/>
            </a:stretch>
          </a:blipFill>
        </p:spPr>
        <p:txBody>
          <a:bodyPr/>
          <a:lstStyle/>
          <a:p>
            <a:endParaRPr lang="en-GB"/>
          </a:p>
        </p:txBody>
      </p:sp>
      <p:sp>
        <p:nvSpPr>
          <p:cNvPr id="6" name="Freeform 6">
            <a:hlinkClick r:id="rId7" tooltip="http://www.debp.org"/>
          </p:cNvPr>
          <p:cNvSpPr/>
          <p:nvPr/>
        </p:nvSpPr>
        <p:spPr>
          <a:xfrm>
            <a:off x="15001875" y="8353425"/>
            <a:ext cx="2257425" cy="904875"/>
          </a:xfrm>
          <a:custGeom>
            <a:avLst/>
            <a:gdLst/>
            <a:ahLst/>
            <a:cxnLst/>
            <a:rect l="l" t="t" r="r" b="b"/>
            <a:pathLst>
              <a:path w="2257425" h="904875">
                <a:moveTo>
                  <a:pt x="0" y="0"/>
                </a:moveTo>
                <a:lnTo>
                  <a:pt x="2257425" y="0"/>
                </a:lnTo>
                <a:lnTo>
                  <a:pt x="2257425" y="904875"/>
                </a:lnTo>
                <a:lnTo>
                  <a:pt x="0" y="904875"/>
                </a:lnTo>
                <a:lnTo>
                  <a:pt x="0" y="0"/>
                </a:lnTo>
                <a:close/>
              </a:path>
            </a:pathLst>
          </a:custGeom>
          <a:blipFill>
            <a:blip r:embed="rId8"/>
            <a:stretch>
              <a:fillRect/>
            </a:stretch>
          </a:blipFill>
        </p:spPr>
        <p:txBody>
          <a:bodyPr/>
          <a:lstStyle/>
          <a:p>
            <a:endParaRPr lang="en-GB"/>
          </a:p>
        </p:txBody>
      </p:sp>
      <p:sp>
        <p:nvSpPr>
          <p:cNvPr id="7" name="Freeform 7"/>
          <p:cNvSpPr/>
          <p:nvPr/>
        </p:nvSpPr>
        <p:spPr>
          <a:xfrm>
            <a:off x="0" y="0"/>
            <a:ext cx="11766435" cy="10287000"/>
          </a:xfrm>
          <a:custGeom>
            <a:avLst/>
            <a:gdLst/>
            <a:ahLst/>
            <a:cxnLst/>
            <a:rect l="l" t="t" r="r" b="b"/>
            <a:pathLst>
              <a:path w="11766435" h="10287000">
                <a:moveTo>
                  <a:pt x="0" y="0"/>
                </a:moveTo>
                <a:lnTo>
                  <a:pt x="11766435" y="0"/>
                </a:lnTo>
                <a:lnTo>
                  <a:pt x="11766435" y="10287000"/>
                </a:lnTo>
                <a:lnTo>
                  <a:pt x="0" y="10287000"/>
                </a:lnTo>
                <a:lnTo>
                  <a:pt x="0" y="0"/>
                </a:lnTo>
                <a:close/>
              </a:path>
            </a:pathLst>
          </a:custGeom>
          <a:blipFill>
            <a:blip r:embed="rId9"/>
            <a:stretch>
              <a:fillRect l="-12500" r="-42925"/>
            </a:stretch>
          </a:blipFill>
        </p:spPr>
        <p:txBody>
          <a:bodyPr/>
          <a:lstStyle/>
          <a:p>
            <a:endParaRPr lang="en-GB"/>
          </a:p>
        </p:txBody>
      </p:sp>
      <p:sp>
        <p:nvSpPr>
          <p:cNvPr id="8" name="TextBox 8"/>
          <p:cNvSpPr txBox="1"/>
          <p:nvPr/>
        </p:nvSpPr>
        <p:spPr>
          <a:xfrm>
            <a:off x="1343439" y="2290667"/>
            <a:ext cx="9057205" cy="5832046"/>
          </a:xfrm>
          <a:prstGeom prst="rect">
            <a:avLst/>
          </a:prstGeom>
        </p:spPr>
        <p:txBody>
          <a:bodyPr lIns="0" tIns="0" rIns="0" bIns="0" rtlCol="0" anchor="t">
            <a:spAutoFit/>
          </a:bodyPr>
          <a:lstStyle/>
          <a:p>
            <a:pPr algn="ctr">
              <a:lnSpc>
                <a:spcPts val="15451"/>
              </a:lnSpc>
            </a:pPr>
            <a:r>
              <a:rPr lang="en-US" sz="11050" b="1" dirty="0">
                <a:solidFill>
                  <a:srgbClr val="FFFFFF"/>
                </a:solidFill>
                <a:latin typeface="Canva Sans Bold"/>
                <a:ea typeface="Canva Sans Bold"/>
                <a:cs typeface="Canva Sans Bold"/>
                <a:sym typeface="Canva Sans Bold"/>
              </a:rPr>
              <a:t>Green Careers and Green Skills</a:t>
            </a:r>
            <a:endParaRPr lang="en-US" sz="11050" b="1" dirty="0">
              <a:solidFill>
                <a:srgbClr val="FFFFFF"/>
              </a:solidFill>
              <a:latin typeface="Canva Sans Bold"/>
              <a:ea typeface="Canva Sans Bold"/>
              <a:cs typeface="Canva Sans Bold"/>
            </a:endParaRPr>
          </a:p>
        </p:txBody>
      </p:sp>
      <p:sp>
        <p:nvSpPr>
          <p:cNvPr id="9" name="TextBox 9"/>
          <p:cNvSpPr txBox="1"/>
          <p:nvPr/>
        </p:nvSpPr>
        <p:spPr>
          <a:xfrm>
            <a:off x="12701617" y="6666100"/>
            <a:ext cx="4557683" cy="936900"/>
          </a:xfrm>
          <a:prstGeom prst="rect">
            <a:avLst/>
          </a:prstGeom>
        </p:spPr>
        <p:txBody>
          <a:bodyPr lIns="0" tIns="0" rIns="0" bIns="0" rtlCol="0" anchor="t">
            <a:spAutoFit/>
          </a:bodyPr>
          <a:lstStyle/>
          <a:p>
            <a:pPr algn="ctr">
              <a:lnSpc>
                <a:spcPts val="3816"/>
              </a:lnSpc>
            </a:pPr>
            <a:r>
              <a:rPr lang="en-US" sz="2765">
                <a:solidFill>
                  <a:srgbClr val="545454"/>
                </a:solidFill>
                <a:latin typeface="Canva Sans"/>
                <a:ea typeface="Canva Sans"/>
                <a:cs typeface="Canva Sans"/>
                <a:sym typeface="Canva Sans"/>
              </a:rPr>
              <a:t> with delivery</a:t>
            </a:r>
          </a:p>
          <a:p>
            <a:pPr algn="ctr">
              <a:lnSpc>
                <a:spcPts val="3816"/>
              </a:lnSpc>
            </a:pPr>
            <a:r>
              <a:rPr lang="en-US" sz="2765">
                <a:solidFill>
                  <a:srgbClr val="545454"/>
                </a:solidFill>
                <a:latin typeface="Canva Sans"/>
                <a:ea typeface="Canva Sans"/>
                <a:cs typeface="Canva Sans"/>
                <a:sym typeface="Canva Sans"/>
              </a:rPr>
              <a:t>partners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0"/>
            <a:ext cx="18287552" cy="3086100"/>
            <a:chOff x="0" y="0"/>
            <a:chExt cx="18287556" cy="3086100"/>
          </a:xfrm>
        </p:grpSpPr>
        <p:sp>
          <p:nvSpPr>
            <p:cNvPr id="3" name="Freeform 3"/>
            <p:cNvSpPr/>
            <p:nvPr/>
          </p:nvSpPr>
          <p:spPr>
            <a:xfrm>
              <a:off x="0" y="0"/>
              <a:ext cx="18287492" cy="3086100"/>
            </a:xfrm>
            <a:custGeom>
              <a:avLst/>
              <a:gdLst/>
              <a:ahLst/>
              <a:cxnLst/>
              <a:rect l="l" t="t" r="r" b="b"/>
              <a:pathLst>
                <a:path w="18287492" h="3086100">
                  <a:moveTo>
                    <a:pt x="0" y="0"/>
                  </a:moveTo>
                  <a:lnTo>
                    <a:pt x="0" y="3086100"/>
                  </a:lnTo>
                  <a:lnTo>
                    <a:pt x="18287492" y="3086100"/>
                  </a:lnTo>
                  <a:lnTo>
                    <a:pt x="18287492" y="0"/>
                  </a:lnTo>
                  <a:close/>
                </a:path>
              </a:pathLst>
            </a:custGeom>
            <a:solidFill>
              <a:srgbClr val="5BB278"/>
            </a:solidFill>
          </p:spPr>
          <p:txBody>
            <a:bodyPr/>
            <a:lstStyle/>
            <a:p>
              <a:endParaRPr lang="en-GB"/>
            </a:p>
          </p:txBody>
        </p:sp>
      </p:grpSp>
      <p:grpSp>
        <p:nvGrpSpPr>
          <p:cNvPr id="4" name="Group 4"/>
          <p:cNvGrpSpPr/>
          <p:nvPr/>
        </p:nvGrpSpPr>
        <p:grpSpPr>
          <a:xfrm>
            <a:off x="1028700" y="4048156"/>
            <a:ext cx="2448319" cy="2197599"/>
            <a:chOff x="0" y="0"/>
            <a:chExt cx="644825" cy="578791"/>
          </a:xfrm>
        </p:grpSpPr>
        <p:sp>
          <p:nvSpPr>
            <p:cNvPr id="5" name="Freeform 5"/>
            <p:cNvSpPr/>
            <p:nvPr/>
          </p:nvSpPr>
          <p:spPr>
            <a:xfrm>
              <a:off x="0" y="0"/>
              <a:ext cx="644825" cy="578791"/>
            </a:xfrm>
            <a:custGeom>
              <a:avLst/>
              <a:gdLst/>
              <a:ahLst/>
              <a:cxnLst/>
              <a:rect l="l" t="t" r="r" b="b"/>
              <a:pathLst>
                <a:path w="644825" h="578791">
                  <a:moveTo>
                    <a:pt x="107513" y="0"/>
                  </a:moveTo>
                  <a:lnTo>
                    <a:pt x="537312" y="0"/>
                  </a:lnTo>
                  <a:cubicBezTo>
                    <a:pt x="565826" y="0"/>
                    <a:pt x="593173" y="11327"/>
                    <a:pt x="613335" y="31490"/>
                  </a:cubicBezTo>
                  <a:cubicBezTo>
                    <a:pt x="633498" y="51652"/>
                    <a:pt x="644825" y="78999"/>
                    <a:pt x="644825" y="107513"/>
                  </a:cubicBezTo>
                  <a:lnTo>
                    <a:pt x="644825" y="471279"/>
                  </a:lnTo>
                  <a:cubicBezTo>
                    <a:pt x="644825" y="530656"/>
                    <a:pt x="596690" y="578791"/>
                    <a:pt x="537312" y="578791"/>
                  </a:cubicBezTo>
                  <a:lnTo>
                    <a:pt x="107513" y="578791"/>
                  </a:lnTo>
                  <a:cubicBezTo>
                    <a:pt x="48135" y="578791"/>
                    <a:pt x="0" y="530656"/>
                    <a:pt x="0" y="471279"/>
                  </a:cubicBezTo>
                  <a:lnTo>
                    <a:pt x="0" y="107513"/>
                  </a:lnTo>
                  <a:cubicBezTo>
                    <a:pt x="0" y="48135"/>
                    <a:pt x="48135" y="0"/>
                    <a:pt x="107513" y="0"/>
                  </a:cubicBezTo>
                  <a:close/>
                </a:path>
              </a:pathLst>
            </a:custGeom>
            <a:solidFill>
              <a:srgbClr val="37CC65"/>
            </a:solidFill>
          </p:spPr>
          <p:txBody>
            <a:bodyPr/>
            <a:lstStyle/>
            <a:p>
              <a:endParaRPr lang="en-GB"/>
            </a:p>
          </p:txBody>
        </p:sp>
        <p:sp>
          <p:nvSpPr>
            <p:cNvPr id="6" name="TextBox 6"/>
            <p:cNvSpPr txBox="1"/>
            <p:nvPr/>
          </p:nvSpPr>
          <p:spPr>
            <a:xfrm>
              <a:off x="0" y="-28575"/>
              <a:ext cx="644825" cy="607366"/>
            </a:xfrm>
            <a:prstGeom prst="rect">
              <a:avLst/>
            </a:prstGeom>
          </p:spPr>
          <p:txBody>
            <a:bodyPr lIns="50800" tIns="50800" rIns="50800" bIns="50800" rtlCol="0" anchor="ctr"/>
            <a:lstStyle/>
            <a:p>
              <a:pPr algn="ctr">
                <a:lnSpc>
                  <a:spcPts val="2430"/>
                </a:lnSpc>
              </a:pPr>
              <a:endParaRPr/>
            </a:p>
          </p:txBody>
        </p:sp>
      </p:grpSp>
      <p:sp>
        <p:nvSpPr>
          <p:cNvPr id="7" name="TextBox 7"/>
          <p:cNvSpPr txBox="1"/>
          <p:nvPr/>
        </p:nvSpPr>
        <p:spPr>
          <a:xfrm>
            <a:off x="1082595" y="4655778"/>
            <a:ext cx="2340530" cy="1024902"/>
          </a:xfrm>
          <a:prstGeom prst="rect">
            <a:avLst/>
          </a:prstGeom>
        </p:spPr>
        <p:txBody>
          <a:bodyPr lIns="0" tIns="0" rIns="0" bIns="0" rtlCol="0" anchor="t">
            <a:spAutoFit/>
          </a:bodyPr>
          <a:lstStyle/>
          <a:p>
            <a:pPr algn="ctr">
              <a:lnSpc>
                <a:spcPts val="4154"/>
              </a:lnSpc>
            </a:pPr>
            <a:r>
              <a:rPr lang="en-US" sz="2999" b="1" u="sng" dirty="0">
                <a:solidFill>
                  <a:srgbClr val="FFFFFF"/>
                </a:solidFill>
                <a:latin typeface="Canva Sans Bold"/>
                <a:ea typeface="Canva Sans Bold"/>
                <a:cs typeface="Canva Sans Bold"/>
                <a:sym typeface="Canva Sans Bold"/>
                <a:hlinkClick r:id="rId3" tooltip="https://www.greencareershub.com/find-your-green-role/job-profiles/retrofit-coordinator/"/>
              </a:rPr>
              <a:t>Retrofit Coordinator</a:t>
            </a:r>
          </a:p>
        </p:txBody>
      </p:sp>
      <p:grpSp>
        <p:nvGrpSpPr>
          <p:cNvPr id="8" name="Group 8"/>
          <p:cNvGrpSpPr/>
          <p:nvPr/>
        </p:nvGrpSpPr>
        <p:grpSpPr>
          <a:xfrm>
            <a:off x="3794093" y="4055777"/>
            <a:ext cx="2448319" cy="2197599"/>
            <a:chOff x="0" y="0"/>
            <a:chExt cx="644825" cy="578791"/>
          </a:xfrm>
        </p:grpSpPr>
        <p:sp>
          <p:nvSpPr>
            <p:cNvPr id="9" name="Freeform 9"/>
            <p:cNvSpPr/>
            <p:nvPr/>
          </p:nvSpPr>
          <p:spPr>
            <a:xfrm>
              <a:off x="0" y="0"/>
              <a:ext cx="644825" cy="578791"/>
            </a:xfrm>
            <a:custGeom>
              <a:avLst/>
              <a:gdLst/>
              <a:ahLst/>
              <a:cxnLst/>
              <a:rect l="l" t="t" r="r" b="b"/>
              <a:pathLst>
                <a:path w="644825" h="578791">
                  <a:moveTo>
                    <a:pt x="107513" y="0"/>
                  </a:moveTo>
                  <a:lnTo>
                    <a:pt x="537312" y="0"/>
                  </a:lnTo>
                  <a:cubicBezTo>
                    <a:pt x="565826" y="0"/>
                    <a:pt x="593173" y="11327"/>
                    <a:pt x="613335" y="31490"/>
                  </a:cubicBezTo>
                  <a:cubicBezTo>
                    <a:pt x="633498" y="51652"/>
                    <a:pt x="644825" y="78999"/>
                    <a:pt x="644825" y="107513"/>
                  </a:cubicBezTo>
                  <a:lnTo>
                    <a:pt x="644825" y="471279"/>
                  </a:lnTo>
                  <a:cubicBezTo>
                    <a:pt x="644825" y="530656"/>
                    <a:pt x="596690" y="578791"/>
                    <a:pt x="537312" y="578791"/>
                  </a:cubicBezTo>
                  <a:lnTo>
                    <a:pt x="107513" y="578791"/>
                  </a:lnTo>
                  <a:cubicBezTo>
                    <a:pt x="48135" y="578791"/>
                    <a:pt x="0" y="530656"/>
                    <a:pt x="0" y="471279"/>
                  </a:cubicBezTo>
                  <a:lnTo>
                    <a:pt x="0" y="107513"/>
                  </a:lnTo>
                  <a:cubicBezTo>
                    <a:pt x="0" y="48135"/>
                    <a:pt x="48135" y="0"/>
                    <a:pt x="107513" y="0"/>
                  </a:cubicBezTo>
                  <a:close/>
                </a:path>
              </a:pathLst>
            </a:custGeom>
            <a:solidFill>
              <a:srgbClr val="37CC65"/>
            </a:solidFill>
          </p:spPr>
          <p:txBody>
            <a:bodyPr/>
            <a:lstStyle/>
            <a:p>
              <a:endParaRPr lang="en-GB"/>
            </a:p>
          </p:txBody>
        </p:sp>
        <p:sp>
          <p:nvSpPr>
            <p:cNvPr id="10" name="TextBox 10"/>
            <p:cNvSpPr txBox="1"/>
            <p:nvPr/>
          </p:nvSpPr>
          <p:spPr>
            <a:xfrm>
              <a:off x="0" y="-28575"/>
              <a:ext cx="644825" cy="607366"/>
            </a:xfrm>
            <a:prstGeom prst="rect">
              <a:avLst/>
            </a:prstGeom>
          </p:spPr>
          <p:txBody>
            <a:bodyPr lIns="50800" tIns="50800" rIns="50800" bIns="50800" rtlCol="0" anchor="ctr"/>
            <a:lstStyle/>
            <a:p>
              <a:pPr algn="ctr">
                <a:lnSpc>
                  <a:spcPts val="2430"/>
                </a:lnSpc>
              </a:pPr>
              <a:endParaRPr/>
            </a:p>
          </p:txBody>
        </p:sp>
      </p:grpSp>
      <p:sp>
        <p:nvSpPr>
          <p:cNvPr id="11" name="TextBox 11"/>
          <p:cNvSpPr txBox="1"/>
          <p:nvPr/>
        </p:nvSpPr>
        <p:spPr>
          <a:xfrm>
            <a:off x="4113292" y="4551513"/>
            <a:ext cx="1881471" cy="595256"/>
          </a:xfrm>
          <a:prstGeom prst="rect">
            <a:avLst/>
          </a:prstGeom>
        </p:spPr>
        <p:txBody>
          <a:bodyPr lIns="0" tIns="0" rIns="0" bIns="0" rtlCol="0" anchor="t">
            <a:spAutoFit/>
          </a:bodyPr>
          <a:lstStyle/>
          <a:p>
            <a:pPr algn="ctr">
              <a:lnSpc>
                <a:spcPts val="4990"/>
              </a:lnSpc>
            </a:pPr>
            <a:r>
              <a:rPr lang="en-US" sz="3564">
                <a:solidFill>
                  <a:srgbClr val="FFFFFF"/>
                </a:solidFill>
                <a:latin typeface="Canva Sans"/>
                <a:ea typeface="Canva Sans"/>
                <a:cs typeface="Canva Sans"/>
                <a:sym typeface="Canva Sans"/>
              </a:rPr>
              <a:t>£30k+</a:t>
            </a:r>
          </a:p>
        </p:txBody>
      </p:sp>
      <p:grpSp>
        <p:nvGrpSpPr>
          <p:cNvPr id="12" name="Group 12"/>
          <p:cNvGrpSpPr/>
          <p:nvPr/>
        </p:nvGrpSpPr>
        <p:grpSpPr>
          <a:xfrm>
            <a:off x="6556738" y="4055777"/>
            <a:ext cx="3490512" cy="4665751"/>
            <a:chOff x="0" y="0"/>
            <a:chExt cx="919312" cy="1228840"/>
          </a:xfrm>
        </p:grpSpPr>
        <p:sp>
          <p:nvSpPr>
            <p:cNvPr id="13" name="Freeform 13"/>
            <p:cNvSpPr/>
            <p:nvPr/>
          </p:nvSpPr>
          <p:spPr>
            <a:xfrm>
              <a:off x="0" y="0"/>
              <a:ext cx="919312" cy="1228840"/>
            </a:xfrm>
            <a:custGeom>
              <a:avLst/>
              <a:gdLst/>
              <a:ahLst/>
              <a:cxnLst/>
              <a:rect l="l" t="t" r="r" b="b"/>
              <a:pathLst>
                <a:path w="919312" h="1228840">
                  <a:moveTo>
                    <a:pt x="75412" y="0"/>
                  </a:moveTo>
                  <a:lnTo>
                    <a:pt x="843900" y="0"/>
                  </a:lnTo>
                  <a:cubicBezTo>
                    <a:pt x="863901" y="0"/>
                    <a:pt x="883082" y="7945"/>
                    <a:pt x="897224" y="22088"/>
                  </a:cubicBezTo>
                  <a:cubicBezTo>
                    <a:pt x="911367" y="36230"/>
                    <a:pt x="919312" y="55411"/>
                    <a:pt x="919312" y="75412"/>
                  </a:cubicBezTo>
                  <a:lnTo>
                    <a:pt x="919312" y="1153428"/>
                  </a:lnTo>
                  <a:cubicBezTo>
                    <a:pt x="919312" y="1173429"/>
                    <a:pt x="911367" y="1192610"/>
                    <a:pt x="897224" y="1206752"/>
                  </a:cubicBezTo>
                  <a:cubicBezTo>
                    <a:pt x="883082" y="1220895"/>
                    <a:pt x="863901" y="1228840"/>
                    <a:pt x="843900" y="1228840"/>
                  </a:cubicBezTo>
                  <a:lnTo>
                    <a:pt x="75412" y="1228840"/>
                  </a:lnTo>
                  <a:cubicBezTo>
                    <a:pt x="55411" y="1228840"/>
                    <a:pt x="36230" y="1220895"/>
                    <a:pt x="22088" y="1206752"/>
                  </a:cubicBezTo>
                  <a:cubicBezTo>
                    <a:pt x="7945" y="1192610"/>
                    <a:pt x="0" y="1173429"/>
                    <a:pt x="0" y="1153428"/>
                  </a:cubicBezTo>
                  <a:lnTo>
                    <a:pt x="0" y="75412"/>
                  </a:lnTo>
                  <a:cubicBezTo>
                    <a:pt x="0" y="55411"/>
                    <a:pt x="7945" y="36230"/>
                    <a:pt x="22088" y="22088"/>
                  </a:cubicBezTo>
                  <a:cubicBezTo>
                    <a:pt x="36230" y="7945"/>
                    <a:pt x="55411" y="0"/>
                    <a:pt x="75412" y="0"/>
                  </a:cubicBezTo>
                  <a:close/>
                </a:path>
              </a:pathLst>
            </a:custGeom>
            <a:solidFill>
              <a:srgbClr val="37CC65"/>
            </a:solidFill>
          </p:spPr>
          <p:txBody>
            <a:bodyPr/>
            <a:lstStyle/>
            <a:p>
              <a:endParaRPr lang="en-GB"/>
            </a:p>
          </p:txBody>
        </p:sp>
        <p:sp>
          <p:nvSpPr>
            <p:cNvPr id="14" name="TextBox 14"/>
            <p:cNvSpPr txBox="1"/>
            <p:nvPr/>
          </p:nvSpPr>
          <p:spPr>
            <a:xfrm>
              <a:off x="0" y="-28575"/>
              <a:ext cx="919312" cy="1257415"/>
            </a:xfrm>
            <a:prstGeom prst="rect">
              <a:avLst/>
            </a:prstGeom>
          </p:spPr>
          <p:txBody>
            <a:bodyPr lIns="50800" tIns="50800" rIns="50800" bIns="50800" rtlCol="0" anchor="ctr"/>
            <a:lstStyle/>
            <a:p>
              <a:pPr algn="ctr">
                <a:lnSpc>
                  <a:spcPts val="2430"/>
                </a:lnSpc>
              </a:pPr>
              <a:endParaRPr/>
            </a:p>
          </p:txBody>
        </p:sp>
      </p:grpSp>
      <p:grpSp>
        <p:nvGrpSpPr>
          <p:cNvPr id="15" name="Group 15"/>
          <p:cNvGrpSpPr/>
          <p:nvPr/>
        </p:nvGrpSpPr>
        <p:grpSpPr>
          <a:xfrm>
            <a:off x="10361575" y="4048156"/>
            <a:ext cx="6897725" cy="4673373"/>
            <a:chOff x="0" y="0"/>
            <a:chExt cx="1816685" cy="1230847"/>
          </a:xfrm>
        </p:grpSpPr>
        <p:sp>
          <p:nvSpPr>
            <p:cNvPr id="16" name="Freeform 16"/>
            <p:cNvSpPr/>
            <p:nvPr/>
          </p:nvSpPr>
          <p:spPr>
            <a:xfrm>
              <a:off x="0" y="0"/>
              <a:ext cx="1816685" cy="1230847"/>
            </a:xfrm>
            <a:custGeom>
              <a:avLst/>
              <a:gdLst/>
              <a:ahLst/>
              <a:cxnLst/>
              <a:rect l="l" t="t" r="r" b="b"/>
              <a:pathLst>
                <a:path w="1816685" h="1230847">
                  <a:moveTo>
                    <a:pt x="38161" y="0"/>
                  </a:moveTo>
                  <a:lnTo>
                    <a:pt x="1778524" y="0"/>
                  </a:lnTo>
                  <a:cubicBezTo>
                    <a:pt x="1788645" y="0"/>
                    <a:pt x="1798351" y="4021"/>
                    <a:pt x="1805508" y="11177"/>
                  </a:cubicBezTo>
                  <a:cubicBezTo>
                    <a:pt x="1812664" y="18334"/>
                    <a:pt x="1816685" y="28040"/>
                    <a:pt x="1816685" y="38161"/>
                  </a:cubicBezTo>
                  <a:lnTo>
                    <a:pt x="1816685" y="1192686"/>
                  </a:lnTo>
                  <a:cubicBezTo>
                    <a:pt x="1816685" y="1213762"/>
                    <a:pt x="1799599" y="1230847"/>
                    <a:pt x="1778524" y="1230847"/>
                  </a:cubicBezTo>
                  <a:lnTo>
                    <a:pt x="38161" y="1230847"/>
                  </a:lnTo>
                  <a:cubicBezTo>
                    <a:pt x="17085" y="1230847"/>
                    <a:pt x="0" y="1213762"/>
                    <a:pt x="0" y="1192686"/>
                  </a:cubicBezTo>
                  <a:lnTo>
                    <a:pt x="0" y="38161"/>
                  </a:lnTo>
                  <a:cubicBezTo>
                    <a:pt x="0" y="17085"/>
                    <a:pt x="17085" y="0"/>
                    <a:pt x="38161" y="0"/>
                  </a:cubicBezTo>
                  <a:close/>
                </a:path>
              </a:pathLst>
            </a:custGeom>
            <a:solidFill>
              <a:srgbClr val="37CC65"/>
            </a:solidFill>
          </p:spPr>
          <p:txBody>
            <a:bodyPr/>
            <a:lstStyle/>
            <a:p>
              <a:endParaRPr lang="en-GB"/>
            </a:p>
          </p:txBody>
        </p:sp>
        <p:sp>
          <p:nvSpPr>
            <p:cNvPr id="17" name="TextBox 17"/>
            <p:cNvSpPr txBox="1"/>
            <p:nvPr/>
          </p:nvSpPr>
          <p:spPr>
            <a:xfrm>
              <a:off x="0" y="-28575"/>
              <a:ext cx="1816685" cy="1259422"/>
            </a:xfrm>
            <a:prstGeom prst="rect">
              <a:avLst/>
            </a:prstGeom>
          </p:spPr>
          <p:txBody>
            <a:bodyPr lIns="50800" tIns="50800" rIns="50800" bIns="50800" rtlCol="0" anchor="ctr"/>
            <a:lstStyle/>
            <a:p>
              <a:pPr algn="ctr">
                <a:lnSpc>
                  <a:spcPts val="2430"/>
                </a:lnSpc>
              </a:pPr>
              <a:endParaRPr/>
            </a:p>
          </p:txBody>
        </p:sp>
      </p:grpSp>
      <p:sp>
        <p:nvSpPr>
          <p:cNvPr id="18" name="TextBox 18"/>
          <p:cNvSpPr txBox="1"/>
          <p:nvPr/>
        </p:nvSpPr>
        <p:spPr>
          <a:xfrm>
            <a:off x="6880588" y="4465307"/>
            <a:ext cx="2906565" cy="2615247"/>
          </a:xfrm>
          <a:prstGeom prst="rect">
            <a:avLst/>
          </a:prstGeom>
        </p:spPr>
        <p:txBody>
          <a:bodyPr lIns="0" tIns="0" rIns="0" bIns="0" rtlCol="0" anchor="t">
            <a:spAutoFit/>
          </a:bodyPr>
          <a:lstStyle/>
          <a:p>
            <a:pPr algn="l">
              <a:lnSpc>
                <a:spcPts val="3482"/>
              </a:lnSpc>
            </a:pPr>
            <a:r>
              <a:rPr lang="en-US" sz="2500">
                <a:solidFill>
                  <a:srgbClr val="FFFFFF"/>
                </a:solidFill>
                <a:latin typeface="Canva Sans"/>
                <a:ea typeface="Canva Sans"/>
                <a:cs typeface="Canva Sans"/>
                <a:sym typeface="Canva Sans"/>
              </a:rPr>
              <a:t>You are typically expected to hold a Level 5 Diploma in Retrofit Coordination and Risk Management</a:t>
            </a:r>
          </a:p>
        </p:txBody>
      </p:sp>
      <p:sp>
        <p:nvSpPr>
          <p:cNvPr id="19" name="TextBox 19"/>
          <p:cNvSpPr txBox="1"/>
          <p:nvPr/>
        </p:nvSpPr>
        <p:spPr>
          <a:xfrm>
            <a:off x="10702718" y="4474832"/>
            <a:ext cx="6215438" cy="3794189"/>
          </a:xfrm>
          <a:prstGeom prst="rect">
            <a:avLst/>
          </a:prstGeom>
        </p:spPr>
        <p:txBody>
          <a:bodyPr lIns="0" tIns="0" rIns="0" bIns="0" rtlCol="0" anchor="t">
            <a:spAutoFit/>
          </a:bodyPr>
          <a:lstStyle/>
          <a:p>
            <a:pPr algn="l">
              <a:lnSpc>
                <a:spcPts val="3063"/>
              </a:lnSpc>
            </a:pPr>
            <a:r>
              <a:rPr lang="en-US" sz="2199">
                <a:solidFill>
                  <a:srgbClr val="FFFFFF"/>
                </a:solidFill>
                <a:latin typeface="Canva Sans"/>
                <a:ea typeface="Canva Sans"/>
                <a:cs typeface="Canva Sans"/>
                <a:sym typeface="Canva Sans"/>
              </a:rPr>
              <a:t>Other relevant qualifications include:</a:t>
            </a:r>
          </a:p>
          <a:p>
            <a:pPr marL="474868" lvl="1" indent="-237434" algn="l">
              <a:lnSpc>
                <a:spcPts val="3063"/>
              </a:lnSpc>
              <a:buFont typeface="Arial"/>
              <a:buChar char="•"/>
            </a:pPr>
            <a:r>
              <a:rPr lang="en-US" sz="2199">
                <a:solidFill>
                  <a:srgbClr val="FFFFFF"/>
                </a:solidFill>
                <a:latin typeface="Canva Sans"/>
                <a:ea typeface="Canva Sans"/>
                <a:cs typeface="Canva Sans"/>
                <a:sym typeface="Canva Sans"/>
              </a:rPr>
              <a:t>Qualified Domestic Energy Assessor (DEA)</a:t>
            </a:r>
          </a:p>
          <a:p>
            <a:pPr marL="474868" lvl="1" indent="-237434" algn="l">
              <a:lnSpc>
                <a:spcPts val="3063"/>
              </a:lnSpc>
              <a:buFont typeface="Arial"/>
              <a:buChar char="•"/>
            </a:pPr>
            <a:r>
              <a:rPr lang="en-US" sz="2199">
                <a:solidFill>
                  <a:srgbClr val="FFFFFF"/>
                </a:solidFill>
                <a:latin typeface="Canva Sans"/>
                <a:ea typeface="Canva Sans"/>
                <a:cs typeface="Canva Sans"/>
                <a:sym typeface="Canva Sans"/>
              </a:rPr>
              <a:t>Level 3 Award in Energy Efficiency for Older and Traditional Buildings</a:t>
            </a:r>
          </a:p>
          <a:p>
            <a:pPr marL="474868" lvl="1" indent="-237434" algn="l">
              <a:lnSpc>
                <a:spcPts val="3063"/>
              </a:lnSpc>
              <a:buFont typeface="Arial"/>
              <a:buChar char="•"/>
            </a:pPr>
            <a:r>
              <a:rPr lang="en-US" sz="2199">
                <a:solidFill>
                  <a:srgbClr val="FFFFFF"/>
                </a:solidFill>
                <a:latin typeface="Canva Sans"/>
                <a:ea typeface="Canva Sans"/>
                <a:cs typeface="Canva Sans"/>
                <a:sym typeface="Canva Sans"/>
              </a:rPr>
              <a:t>Qualifications specific to a relevant energy efficiency measure e.g., NVQ2</a:t>
            </a:r>
          </a:p>
          <a:p>
            <a:pPr marL="474868" lvl="1" indent="-237434" algn="l">
              <a:lnSpc>
                <a:spcPts val="3063"/>
              </a:lnSpc>
              <a:buFont typeface="Arial"/>
              <a:buChar char="•"/>
            </a:pPr>
            <a:r>
              <a:rPr lang="en-US" sz="2199">
                <a:solidFill>
                  <a:srgbClr val="FFFFFF"/>
                </a:solidFill>
                <a:latin typeface="Canva Sans"/>
                <a:ea typeface="Canva Sans"/>
                <a:cs typeface="Canva Sans"/>
                <a:sym typeface="Canva Sans"/>
              </a:rPr>
              <a:t>CIOB Building Conservation Certification Scheme (retrofit pathway)</a:t>
            </a:r>
          </a:p>
          <a:p>
            <a:pPr marL="474868" lvl="1" indent="-237434" algn="l">
              <a:lnSpc>
                <a:spcPts val="3063"/>
              </a:lnSpc>
              <a:buFont typeface="Arial"/>
              <a:buChar char="•"/>
            </a:pPr>
            <a:r>
              <a:rPr lang="en-US" sz="2199">
                <a:solidFill>
                  <a:srgbClr val="FFFFFF"/>
                </a:solidFill>
                <a:latin typeface="Canva Sans"/>
                <a:ea typeface="Canva Sans"/>
                <a:cs typeface="Canva Sans"/>
                <a:sym typeface="Canva Sans"/>
              </a:rPr>
              <a:t>Membership of a relevant professional body e.g., CIOB, RICS, CIAT, ARB</a:t>
            </a:r>
          </a:p>
        </p:txBody>
      </p:sp>
      <p:sp>
        <p:nvSpPr>
          <p:cNvPr id="20" name="Freeform 20"/>
          <p:cNvSpPr/>
          <p:nvPr/>
        </p:nvSpPr>
        <p:spPr>
          <a:xfrm>
            <a:off x="0" y="-3600"/>
            <a:ext cx="18287552" cy="3086100"/>
          </a:xfrm>
          <a:custGeom>
            <a:avLst/>
            <a:gdLst/>
            <a:ahLst/>
            <a:cxnLst/>
            <a:rect l="l" t="t" r="r" b="b"/>
            <a:pathLst>
              <a:path w="18287552" h="3086100">
                <a:moveTo>
                  <a:pt x="0" y="0"/>
                </a:moveTo>
                <a:lnTo>
                  <a:pt x="18287552" y="0"/>
                </a:lnTo>
                <a:lnTo>
                  <a:pt x="18287552" y="3086100"/>
                </a:lnTo>
                <a:lnTo>
                  <a:pt x="0" y="3086100"/>
                </a:lnTo>
                <a:lnTo>
                  <a:pt x="0" y="0"/>
                </a:lnTo>
                <a:close/>
              </a:path>
            </a:pathLst>
          </a:custGeom>
          <a:blipFill>
            <a:blip r:embed="rId4"/>
            <a:stretch>
              <a:fillRect l="-8745" t="-4371" b="-258105"/>
            </a:stretch>
          </a:blipFill>
        </p:spPr>
        <p:txBody>
          <a:bodyPr/>
          <a:lstStyle/>
          <a:p>
            <a:endParaRPr lang="en-GB"/>
          </a:p>
        </p:txBody>
      </p:sp>
      <p:sp>
        <p:nvSpPr>
          <p:cNvPr id="21" name="TextBox 21"/>
          <p:cNvSpPr txBox="1"/>
          <p:nvPr/>
        </p:nvSpPr>
        <p:spPr>
          <a:xfrm>
            <a:off x="1028700" y="899027"/>
            <a:ext cx="12701795" cy="1028700"/>
          </a:xfrm>
          <a:prstGeom prst="rect">
            <a:avLst/>
          </a:prstGeom>
        </p:spPr>
        <p:txBody>
          <a:bodyPr lIns="0" tIns="0" rIns="0" bIns="0" rtlCol="0" anchor="t">
            <a:spAutoFit/>
          </a:bodyPr>
          <a:lstStyle/>
          <a:p>
            <a:pPr algn="l">
              <a:lnSpc>
                <a:spcPts val="8400"/>
              </a:lnSpc>
            </a:pPr>
            <a:r>
              <a:rPr lang="en-US" sz="6000" b="1">
                <a:solidFill>
                  <a:srgbClr val="FFFFFF"/>
                </a:solidFill>
                <a:latin typeface="Canva Sans Bold"/>
                <a:ea typeface="Canva Sans Bold"/>
                <a:cs typeface="Canva Sans Bold"/>
                <a:sym typeface="Canva Sans Bold"/>
              </a:rPr>
              <a:t>Exploring examples continued...</a:t>
            </a:r>
          </a:p>
        </p:txBody>
      </p:sp>
      <p:sp>
        <p:nvSpPr>
          <p:cNvPr id="22" name="Freeform 22"/>
          <p:cNvSpPr/>
          <p:nvPr/>
        </p:nvSpPr>
        <p:spPr>
          <a:xfrm>
            <a:off x="1082595" y="6610988"/>
            <a:ext cx="1643583" cy="2110540"/>
          </a:xfrm>
          <a:custGeom>
            <a:avLst/>
            <a:gdLst/>
            <a:ahLst/>
            <a:cxnLst/>
            <a:rect l="l" t="t" r="r" b="b"/>
            <a:pathLst>
              <a:path w="1643583" h="2110540">
                <a:moveTo>
                  <a:pt x="0" y="0"/>
                </a:moveTo>
                <a:lnTo>
                  <a:pt x="1643583" y="0"/>
                </a:lnTo>
                <a:lnTo>
                  <a:pt x="1643583" y="2110540"/>
                </a:lnTo>
                <a:lnTo>
                  <a:pt x="0" y="211054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600"/>
            <a:ext cx="18287552" cy="3086100"/>
          </a:xfrm>
          <a:custGeom>
            <a:avLst/>
            <a:gdLst/>
            <a:ahLst/>
            <a:cxnLst/>
            <a:rect l="l" t="t" r="r" b="b"/>
            <a:pathLst>
              <a:path w="18287552" h="3086100">
                <a:moveTo>
                  <a:pt x="0" y="0"/>
                </a:moveTo>
                <a:lnTo>
                  <a:pt x="18287552" y="0"/>
                </a:lnTo>
                <a:lnTo>
                  <a:pt x="18287552" y="3086100"/>
                </a:lnTo>
                <a:lnTo>
                  <a:pt x="0" y="3086100"/>
                </a:lnTo>
                <a:lnTo>
                  <a:pt x="0" y="0"/>
                </a:lnTo>
                <a:close/>
              </a:path>
            </a:pathLst>
          </a:custGeom>
          <a:blipFill>
            <a:blip r:embed="rId3"/>
            <a:stretch>
              <a:fillRect l="-8745" t="-4371" b="-258105"/>
            </a:stretch>
          </a:blipFill>
        </p:spPr>
        <p:txBody>
          <a:bodyPr/>
          <a:lstStyle/>
          <a:p>
            <a:endParaRPr lang="en-GB"/>
          </a:p>
        </p:txBody>
      </p:sp>
      <p:sp>
        <p:nvSpPr>
          <p:cNvPr id="3" name="TextBox 3"/>
          <p:cNvSpPr txBox="1"/>
          <p:nvPr/>
        </p:nvSpPr>
        <p:spPr>
          <a:xfrm>
            <a:off x="1036982" y="3547207"/>
            <a:ext cx="10618305" cy="6072945"/>
          </a:xfrm>
          <a:prstGeom prst="rect">
            <a:avLst/>
          </a:prstGeom>
        </p:spPr>
        <p:txBody>
          <a:bodyPr wrap="square" lIns="0" tIns="0" rIns="0" bIns="0" rtlCol="0" anchor="t">
            <a:spAutoFit/>
          </a:bodyPr>
          <a:lstStyle/>
          <a:p>
            <a:pPr algn="l">
              <a:lnSpc>
                <a:spcPts val="5319"/>
              </a:lnSpc>
            </a:pPr>
            <a:r>
              <a:rPr lang="en-US" sz="3799" dirty="0">
                <a:solidFill>
                  <a:srgbClr val="545454"/>
                </a:solidFill>
                <a:latin typeface="Canva Sans"/>
                <a:ea typeface="Canva Sans"/>
                <a:cs typeface="Canva Sans"/>
                <a:sym typeface="Canva Sans"/>
              </a:rPr>
              <a:t>Retrofit isn’t about reinventing the wheel,  retrofit jobs are like traditional trades. </a:t>
            </a:r>
          </a:p>
          <a:p>
            <a:pPr algn="l">
              <a:lnSpc>
                <a:spcPts val="5319"/>
              </a:lnSpc>
            </a:pPr>
            <a:endParaRPr lang="en-US" sz="3799" dirty="0">
              <a:solidFill>
                <a:srgbClr val="545454"/>
              </a:solidFill>
              <a:latin typeface="Canva Sans"/>
              <a:ea typeface="Canva Sans"/>
              <a:cs typeface="Canva Sans"/>
              <a:sym typeface="Canva Sans"/>
            </a:endParaRPr>
          </a:p>
          <a:p>
            <a:pPr algn="l">
              <a:lnSpc>
                <a:spcPts val="5319"/>
              </a:lnSpc>
            </a:pPr>
            <a:r>
              <a:rPr lang="en-US" sz="3799" dirty="0">
                <a:solidFill>
                  <a:srgbClr val="545454"/>
                </a:solidFill>
                <a:latin typeface="Canva Sans"/>
                <a:ea typeface="Canva Sans"/>
                <a:cs typeface="Canva Sans"/>
                <a:sym typeface="Canva Sans"/>
              </a:rPr>
              <a:t>For example, a gas engineer can fit a boiler AND they can fit a heat pump.</a:t>
            </a:r>
          </a:p>
          <a:p>
            <a:pPr algn="l">
              <a:lnSpc>
                <a:spcPts val="5319"/>
              </a:lnSpc>
            </a:pPr>
            <a:endParaRPr lang="en-US" sz="3799" dirty="0">
              <a:solidFill>
                <a:srgbClr val="545454"/>
              </a:solidFill>
              <a:latin typeface="Canva Sans"/>
              <a:ea typeface="Canva Sans"/>
              <a:cs typeface="Canva Sans"/>
              <a:sym typeface="Canva Sans"/>
            </a:endParaRPr>
          </a:p>
          <a:p>
            <a:pPr marL="0" lvl="0" indent="0" algn="l">
              <a:lnSpc>
                <a:spcPts val="5319"/>
              </a:lnSpc>
              <a:spcBef>
                <a:spcPct val="0"/>
              </a:spcBef>
            </a:pPr>
            <a:r>
              <a:rPr lang="en-US" sz="3799" dirty="0">
                <a:solidFill>
                  <a:srgbClr val="545454"/>
                </a:solidFill>
                <a:latin typeface="Canva Sans"/>
                <a:ea typeface="Canva Sans"/>
                <a:cs typeface="Canva Sans"/>
                <a:sym typeface="Canva Sans"/>
              </a:rPr>
              <a:t>Having an awareness of retrofit job roles allows you to see new roles/pathways open to you from design to installation. </a:t>
            </a:r>
          </a:p>
        </p:txBody>
      </p:sp>
      <p:sp>
        <p:nvSpPr>
          <p:cNvPr id="4" name="Freeform 4"/>
          <p:cNvSpPr/>
          <p:nvPr/>
        </p:nvSpPr>
        <p:spPr>
          <a:xfrm>
            <a:off x="12023731" y="3909060"/>
            <a:ext cx="5235569" cy="5349240"/>
          </a:xfrm>
          <a:custGeom>
            <a:avLst/>
            <a:gdLst/>
            <a:ahLst/>
            <a:cxnLst/>
            <a:rect l="l" t="t" r="r" b="b"/>
            <a:pathLst>
              <a:path w="5235569" h="5349240">
                <a:moveTo>
                  <a:pt x="0" y="0"/>
                </a:moveTo>
                <a:lnTo>
                  <a:pt x="5235569" y="0"/>
                </a:lnTo>
                <a:lnTo>
                  <a:pt x="5235569" y="5349240"/>
                </a:lnTo>
                <a:lnTo>
                  <a:pt x="0" y="53492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5" name="TextBox 5"/>
          <p:cNvSpPr txBox="1"/>
          <p:nvPr/>
        </p:nvSpPr>
        <p:spPr>
          <a:xfrm>
            <a:off x="1028700" y="1018750"/>
            <a:ext cx="15281388" cy="936625"/>
          </a:xfrm>
          <a:prstGeom prst="rect">
            <a:avLst/>
          </a:prstGeom>
        </p:spPr>
        <p:txBody>
          <a:bodyPr lIns="0" tIns="0" rIns="0" bIns="0" rtlCol="0" anchor="t">
            <a:spAutoFit/>
          </a:bodyPr>
          <a:lstStyle/>
          <a:p>
            <a:pPr algn="l">
              <a:lnSpc>
                <a:spcPts val="7700"/>
              </a:lnSpc>
            </a:pPr>
            <a:r>
              <a:rPr lang="en-US" sz="5500" b="1" dirty="0">
                <a:solidFill>
                  <a:srgbClr val="FFFFFF"/>
                </a:solidFill>
                <a:latin typeface="Canva Sans Bold"/>
                <a:ea typeface="Canva Sans Bold"/>
                <a:cs typeface="Canva Sans Bold"/>
                <a:sym typeface="Canva Sans Bold"/>
              </a:rPr>
              <a:t>Is retrofitting something completely new?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600"/>
            <a:ext cx="18287552" cy="3086100"/>
          </a:xfrm>
          <a:custGeom>
            <a:avLst/>
            <a:gdLst/>
            <a:ahLst/>
            <a:cxnLst/>
            <a:rect l="l" t="t" r="r" b="b"/>
            <a:pathLst>
              <a:path w="18287552" h="3086100">
                <a:moveTo>
                  <a:pt x="0" y="0"/>
                </a:moveTo>
                <a:lnTo>
                  <a:pt x="18287552" y="0"/>
                </a:lnTo>
                <a:lnTo>
                  <a:pt x="18287552" y="3086100"/>
                </a:lnTo>
                <a:lnTo>
                  <a:pt x="0" y="3086100"/>
                </a:lnTo>
                <a:lnTo>
                  <a:pt x="0" y="0"/>
                </a:lnTo>
                <a:close/>
              </a:path>
            </a:pathLst>
          </a:custGeom>
          <a:blipFill>
            <a:blip r:embed="rId3"/>
            <a:stretch>
              <a:fillRect l="-8745" t="-4371" b="-258105"/>
            </a:stretch>
          </a:blipFill>
        </p:spPr>
        <p:txBody>
          <a:bodyPr/>
          <a:lstStyle/>
          <a:p>
            <a:endParaRPr lang="en-GB"/>
          </a:p>
        </p:txBody>
      </p:sp>
      <p:sp>
        <p:nvSpPr>
          <p:cNvPr id="3" name="Freeform 3">
            <a:hlinkClick r:id="rId4" tooltip="https://www.wnc.ac.uk"/>
          </p:cNvPr>
          <p:cNvSpPr/>
          <p:nvPr/>
        </p:nvSpPr>
        <p:spPr>
          <a:xfrm>
            <a:off x="1007798" y="6342166"/>
            <a:ext cx="3236724" cy="1635886"/>
          </a:xfrm>
          <a:custGeom>
            <a:avLst/>
            <a:gdLst/>
            <a:ahLst/>
            <a:cxnLst/>
            <a:rect l="l" t="t" r="r" b="b"/>
            <a:pathLst>
              <a:path w="3236724" h="1635886">
                <a:moveTo>
                  <a:pt x="0" y="0"/>
                </a:moveTo>
                <a:lnTo>
                  <a:pt x="3236724" y="0"/>
                </a:lnTo>
                <a:lnTo>
                  <a:pt x="3236724" y="1635886"/>
                </a:lnTo>
                <a:lnTo>
                  <a:pt x="0" y="1635886"/>
                </a:lnTo>
                <a:lnTo>
                  <a:pt x="0" y="0"/>
                </a:lnTo>
                <a:close/>
              </a:path>
            </a:pathLst>
          </a:custGeom>
          <a:blipFill>
            <a:blip r:embed="rId5"/>
            <a:stretch>
              <a:fillRect l="-10437"/>
            </a:stretch>
          </a:blipFill>
        </p:spPr>
        <p:txBody>
          <a:bodyPr/>
          <a:lstStyle/>
          <a:p>
            <a:endParaRPr lang="en-GB"/>
          </a:p>
        </p:txBody>
      </p:sp>
      <p:sp>
        <p:nvSpPr>
          <p:cNvPr id="4" name="Freeform 4">
            <a:hlinkClick r:id="rId6" tooltip="https://www.ntu.ac.uk"/>
          </p:cNvPr>
          <p:cNvSpPr/>
          <p:nvPr/>
        </p:nvSpPr>
        <p:spPr>
          <a:xfrm>
            <a:off x="6292353" y="4178057"/>
            <a:ext cx="4754082" cy="1748184"/>
          </a:xfrm>
          <a:custGeom>
            <a:avLst/>
            <a:gdLst/>
            <a:ahLst/>
            <a:cxnLst/>
            <a:rect l="l" t="t" r="r" b="b"/>
            <a:pathLst>
              <a:path w="4754082" h="1748184">
                <a:moveTo>
                  <a:pt x="0" y="0"/>
                </a:moveTo>
                <a:lnTo>
                  <a:pt x="4754082" y="0"/>
                </a:lnTo>
                <a:lnTo>
                  <a:pt x="4754082" y="1748184"/>
                </a:lnTo>
                <a:lnTo>
                  <a:pt x="0" y="1748184"/>
                </a:lnTo>
                <a:lnTo>
                  <a:pt x="0" y="0"/>
                </a:lnTo>
                <a:close/>
              </a:path>
            </a:pathLst>
          </a:custGeom>
          <a:blipFill>
            <a:blip r:embed="rId7"/>
            <a:stretch>
              <a:fillRect l="-10323" t="-39394" r="-24776" b="-12286"/>
            </a:stretch>
          </a:blipFill>
        </p:spPr>
        <p:txBody>
          <a:bodyPr/>
          <a:lstStyle/>
          <a:p>
            <a:endParaRPr lang="en-GB"/>
          </a:p>
        </p:txBody>
      </p:sp>
      <p:sp>
        <p:nvSpPr>
          <p:cNvPr id="5" name="Freeform 5">
            <a:hlinkClick r:id="rId8" tooltip="https://mcscertified.com"/>
          </p:cNvPr>
          <p:cNvSpPr/>
          <p:nvPr/>
        </p:nvSpPr>
        <p:spPr>
          <a:xfrm>
            <a:off x="12497969" y="4224351"/>
            <a:ext cx="1297205" cy="1336736"/>
          </a:xfrm>
          <a:custGeom>
            <a:avLst/>
            <a:gdLst/>
            <a:ahLst/>
            <a:cxnLst/>
            <a:rect l="l" t="t" r="r" b="b"/>
            <a:pathLst>
              <a:path w="1297205" h="1336736">
                <a:moveTo>
                  <a:pt x="0" y="0"/>
                </a:moveTo>
                <a:lnTo>
                  <a:pt x="1297205" y="0"/>
                </a:lnTo>
                <a:lnTo>
                  <a:pt x="1297205" y="1336736"/>
                </a:lnTo>
                <a:lnTo>
                  <a:pt x="0" y="1336736"/>
                </a:lnTo>
                <a:lnTo>
                  <a:pt x="0" y="0"/>
                </a:lnTo>
                <a:close/>
              </a:path>
            </a:pathLst>
          </a:custGeom>
          <a:blipFill>
            <a:blip r:embed="rId9"/>
            <a:stretch>
              <a:fillRect t="-2191" b="-2191"/>
            </a:stretch>
          </a:blipFill>
        </p:spPr>
        <p:txBody>
          <a:bodyPr/>
          <a:lstStyle/>
          <a:p>
            <a:endParaRPr lang="en-GB"/>
          </a:p>
        </p:txBody>
      </p:sp>
      <p:sp>
        <p:nvSpPr>
          <p:cNvPr id="6" name="TextBox 6"/>
          <p:cNvSpPr txBox="1"/>
          <p:nvPr/>
        </p:nvSpPr>
        <p:spPr>
          <a:xfrm>
            <a:off x="1028700" y="1018750"/>
            <a:ext cx="15281388" cy="936625"/>
          </a:xfrm>
          <a:prstGeom prst="rect">
            <a:avLst/>
          </a:prstGeom>
        </p:spPr>
        <p:txBody>
          <a:bodyPr lIns="0" tIns="0" rIns="0" bIns="0" rtlCol="0" anchor="t">
            <a:spAutoFit/>
          </a:bodyPr>
          <a:lstStyle/>
          <a:p>
            <a:pPr algn="l">
              <a:lnSpc>
                <a:spcPts val="7700"/>
              </a:lnSpc>
            </a:pPr>
            <a:r>
              <a:rPr lang="en-US" sz="5500" b="1">
                <a:solidFill>
                  <a:srgbClr val="FFFFFF"/>
                </a:solidFill>
                <a:latin typeface="Canva Sans Bold"/>
                <a:ea typeface="Canva Sans Bold"/>
                <a:cs typeface="Canva Sans Bold"/>
                <a:sym typeface="Canva Sans Bold"/>
              </a:rPr>
              <a:t>Where do I start my career pathway?</a:t>
            </a:r>
          </a:p>
        </p:txBody>
      </p:sp>
      <p:sp>
        <p:nvSpPr>
          <p:cNvPr id="7" name="TextBox 7"/>
          <p:cNvSpPr txBox="1"/>
          <p:nvPr/>
        </p:nvSpPr>
        <p:spPr>
          <a:xfrm>
            <a:off x="1007798" y="3301938"/>
            <a:ext cx="1537758" cy="561976"/>
          </a:xfrm>
          <a:prstGeom prst="rect">
            <a:avLst/>
          </a:prstGeom>
        </p:spPr>
        <p:txBody>
          <a:bodyPr lIns="0" tIns="0" rIns="0" bIns="0" rtlCol="0" anchor="t">
            <a:spAutoFit/>
          </a:bodyPr>
          <a:lstStyle/>
          <a:p>
            <a:pPr marL="0" lvl="0" indent="0" algn="l">
              <a:lnSpc>
                <a:spcPts val="4199"/>
              </a:lnSpc>
              <a:spcBef>
                <a:spcPct val="0"/>
              </a:spcBef>
            </a:pPr>
            <a:r>
              <a:rPr lang="en-US" sz="2999" b="1">
                <a:solidFill>
                  <a:srgbClr val="545454"/>
                </a:solidFill>
                <a:latin typeface="Avenir Bold"/>
                <a:ea typeface="Avenir Bold"/>
                <a:cs typeface="Avenir Bold"/>
                <a:sym typeface="Avenir Bold"/>
              </a:rPr>
              <a:t>Colleges</a:t>
            </a:r>
          </a:p>
        </p:txBody>
      </p:sp>
      <p:sp>
        <p:nvSpPr>
          <p:cNvPr id="8" name="TextBox 8"/>
          <p:cNvSpPr txBox="1"/>
          <p:nvPr/>
        </p:nvSpPr>
        <p:spPr>
          <a:xfrm>
            <a:off x="6448642" y="3263838"/>
            <a:ext cx="2314358" cy="497829"/>
          </a:xfrm>
          <a:prstGeom prst="rect">
            <a:avLst/>
          </a:prstGeom>
        </p:spPr>
        <p:txBody>
          <a:bodyPr wrap="square" lIns="0" tIns="0" rIns="0" bIns="0" rtlCol="0" anchor="t">
            <a:spAutoFit/>
          </a:bodyPr>
          <a:lstStyle/>
          <a:p>
            <a:pPr marL="0" lvl="0" indent="0" algn="l">
              <a:lnSpc>
                <a:spcPts val="4199"/>
              </a:lnSpc>
              <a:spcBef>
                <a:spcPct val="0"/>
              </a:spcBef>
            </a:pPr>
            <a:r>
              <a:rPr lang="en-US" sz="2999" b="1" dirty="0">
                <a:solidFill>
                  <a:srgbClr val="545454"/>
                </a:solidFill>
                <a:latin typeface="Avenir Bold"/>
                <a:ea typeface="Avenir Bold"/>
                <a:cs typeface="Avenir Bold"/>
                <a:sym typeface="Avenir Bold"/>
              </a:rPr>
              <a:t>Universities</a:t>
            </a:r>
          </a:p>
        </p:txBody>
      </p:sp>
      <p:sp>
        <p:nvSpPr>
          <p:cNvPr id="9" name="TextBox 9"/>
          <p:cNvSpPr txBox="1"/>
          <p:nvPr/>
        </p:nvSpPr>
        <p:spPr>
          <a:xfrm>
            <a:off x="12458598" y="3263838"/>
            <a:ext cx="4608582" cy="561976"/>
          </a:xfrm>
          <a:prstGeom prst="rect">
            <a:avLst/>
          </a:prstGeom>
        </p:spPr>
        <p:txBody>
          <a:bodyPr lIns="0" tIns="0" rIns="0" bIns="0" rtlCol="0" anchor="t">
            <a:spAutoFit/>
          </a:bodyPr>
          <a:lstStyle/>
          <a:p>
            <a:pPr marL="0" lvl="0" indent="0" algn="l">
              <a:lnSpc>
                <a:spcPts val="4199"/>
              </a:lnSpc>
              <a:spcBef>
                <a:spcPct val="0"/>
              </a:spcBef>
            </a:pPr>
            <a:r>
              <a:rPr lang="en-US" sz="2999" b="1">
                <a:solidFill>
                  <a:srgbClr val="545454"/>
                </a:solidFill>
                <a:latin typeface="Avenir Bold"/>
                <a:ea typeface="Avenir Bold"/>
                <a:cs typeface="Avenir Bold"/>
                <a:sym typeface="Avenir Bold"/>
              </a:rPr>
              <a:t>Private training/upskiling</a:t>
            </a:r>
          </a:p>
        </p:txBody>
      </p:sp>
      <p:sp>
        <p:nvSpPr>
          <p:cNvPr id="10" name="Freeform 10">
            <a:hlinkClick r:id="rId10" tooltip="https://www.napit.org.uk"/>
          </p:cNvPr>
          <p:cNvSpPr/>
          <p:nvPr/>
        </p:nvSpPr>
        <p:spPr>
          <a:xfrm>
            <a:off x="15363003" y="7525357"/>
            <a:ext cx="1704177" cy="2146765"/>
          </a:xfrm>
          <a:custGeom>
            <a:avLst/>
            <a:gdLst/>
            <a:ahLst/>
            <a:cxnLst/>
            <a:rect l="l" t="t" r="r" b="b"/>
            <a:pathLst>
              <a:path w="1704177" h="2146765">
                <a:moveTo>
                  <a:pt x="0" y="0"/>
                </a:moveTo>
                <a:lnTo>
                  <a:pt x="1704178" y="0"/>
                </a:lnTo>
                <a:lnTo>
                  <a:pt x="1704178" y="2146765"/>
                </a:lnTo>
                <a:lnTo>
                  <a:pt x="0" y="2146765"/>
                </a:lnTo>
                <a:lnTo>
                  <a:pt x="0" y="0"/>
                </a:lnTo>
                <a:close/>
              </a:path>
            </a:pathLst>
          </a:custGeom>
          <a:blipFill>
            <a:blip r:embed="rId11"/>
            <a:stretch>
              <a:fillRect l="-28453" r="-14331" b="-7187"/>
            </a:stretch>
          </a:blipFill>
        </p:spPr>
        <p:txBody>
          <a:bodyPr/>
          <a:lstStyle/>
          <a:p>
            <a:endParaRPr lang="en-GB"/>
          </a:p>
        </p:txBody>
      </p:sp>
      <p:sp>
        <p:nvSpPr>
          <p:cNvPr id="11" name="Freeform 11">
            <a:hlinkClick r:id="rId12" tooltip="https://www.chesterfield.ac.uk"/>
          </p:cNvPr>
          <p:cNvSpPr/>
          <p:nvPr/>
        </p:nvSpPr>
        <p:spPr>
          <a:xfrm>
            <a:off x="1007798" y="4224351"/>
            <a:ext cx="3236724" cy="1701890"/>
          </a:xfrm>
          <a:custGeom>
            <a:avLst/>
            <a:gdLst/>
            <a:ahLst/>
            <a:cxnLst/>
            <a:rect l="l" t="t" r="r" b="b"/>
            <a:pathLst>
              <a:path w="3236724" h="1701890">
                <a:moveTo>
                  <a:pt x="0" y="0"/>
                </a:moveTo>
                <a:lnTo>
                  <a:pt x="3236724" y="0"/>
                </a:lnTo>
                <a:lnTo>
                  <a:pt x="3236724" y="1701890"/>
                </a:lnTo>
                <a:lnTo>
                  <a:pt x="0" y="1701890"/>
                </a:lnTo>
                <a:lnTo>
                  <a:pt x="0" y="0"/>
                </a:lnTo>
                <a:close/>
              </a:path>
            </a:pathLst>
          </a:custGeom>
          <a:blipFill>
            <a:blip r:embed="rId13"/>
            <a:stretch>
              <a:fillRect/>
            </a:stretch>
          </a:blipFill>
        </p:spPr>
        <p:txBody>
          <a:bodyPr/>
          <a:lstStyle/>
          <a:p>
            <a:endParaRPr lang="en-GB"/>
          </a:p>
        </p:txBody>
      </p:sp>
      <p:sp>
        <p:nvSpPr>
          <p:cNvPr id="12" name="Freeform 12">
            <a:hlinkClick r:id="rId14" tooltip="https://www.rnngroup.co.uk"/>
          </p:cNvPr>
          <p:cNvSpPr/>
          <p:nvPr/>
        </p:nvSpPr>
        <p:spPr>
          <a:xfrm>
            <a:off x="12458598" y="6018975"/>
            <a:ext cx="3320929" cy="1049183"/>
          </a:xfrm>
          <a:custGeom>
            <a:avLst/>
            <a:gdLst/>
            <a:ahLst/>
            <a:cxnLst/>
            <a:rect l="l" t="t" r="r" b="b"/>
            <a:pathLst>
              <a:path w="3320929" h="1049183">
                <a:moveTo>
                  <a:pt x="0" y="0"/>
                </a:moveTo>
                <a:lnTo>
                  <a:pt x="3320929" y="0"/>
                </a:lnTo>
                <a:lnTo>
                  <a:pt x="3320929" y="1049182"/>
                </a:lnTo>
                <a:lnTo>
                  <a:pt x="0" y="1049182"/>
                </a:lnTo>
                <a:lnTo>
                  <a:pt x="0" y="0"/>
                </a:lnTo>
                <a:close/>
              </a:path>
            </a:pathLst>
          </a:custGeom>
          <a:blipFill>
            <a:blip r:embed="rId15"/>
            <a:stretch>
              <a:fillRect t="-69970" b="-67118"/>
            </a:stretch>
          </a:blipFill>
        </p:spPr>
        <p:txBody>
          <a:bodyPr/>
          <a:lstStyle/>
          <a:p>
            <a:endParaRPr lang="en-GB"/>
          </a:p>
        </p:txBody>
      </p:sp>
      <p:sp>
        <p:nvSpPr>
          <p:cNvPr id="13" name="Freeform 13">
            <a:hlinkClick r:id="rId16" tooltip="https://retrofitacademy.org"/>
          </p:cNvPr>
          <p:cNvSpPr/>
          <p:nvPr/>
        </p:nvSpPr>
        <p:spPr>
          <a:xfrm>
            <a:off x="12497969" y="7525357"/>
            <a:ext cx="1987767" cy="2146765"/>
          </a:xfrm>
          <a:custGeom>
            <a:avLst/>
            <a:gdLst/>
            <a:ahLst/>
            <a:cxnLst/>
            <a:rect l="l" t="t" r="r" b="b"/>
            <a:pathLst>
              <a:path w="1987767" h="2146765">
                <a:moveTo>
                  <a:pt x="0" y="0"/>
                </a:moveTo>
                <a:lnTo>
                  <a:pt x="1987766" y="0"/>
                </a:lnTo>
                <a:lnTo>
                  <a:pt x="1987766" y="2146765"/>
                </a:lnTo>
                <a:lnTo>
                  <a:pt x="0" y="2146765"/>
                </a:lnTo>
                <a:lnTo>
                  <a:pt x="0" y="0"/>
                </a:lnTo>
                <a:close/>
              </a:path>
            </a:pathLst>
          </a:custGeom>
          <a:blipFill>
            <a:blip r:embed="rId17"/>
            <a:stretch>
              <a:fillRect t="-2370"/>
            </a:stretch>
          </a:blipFill>
        </p:spPr>
        <p:txBody>
          <a:bodyPr/>
          <a:lstStyle/>
          <a:p>
            <a:endParaRPr lang="en-GB"/>
          </a:p>
        </p:txBody>
      </p:sp>
      <p:sp>
        <p:nvSpPr>
          <p:cNvPr id="14" name="Freeform 14">
            <a:hlinkClick r:id="rId18" tooltip="https://www.nnc.ac.uk"/>
          </p:cNvPr>
          <p:cNvSpPr/>
          <p:nvPr/>
        </p:nvSpPr>
        <p:spPr>
          <a:xfrm>
            <a:off x="1007798" y="8393976"/>
            <a:ext cx="4179571" cy="1209724"/>
          </a:xfrm>
          <a:custGeom>
            <a:avLst/>
            <a:gdLst/>
            <a:ahLst/>
            <a:cxnLst/>
            <a:rect l="l" t="t" r="r" b="b"/>
            <a:pathLst>
              <a:path w="4179571" h="1209724">
                <a:moveTo>
                  <a:pt x="0" y="0"/>
                </a:moveTo>
                <a:lnTo>
                  <a:pt x="4179571" y="0"/>
                </a:lnTo>
                <a:lnTo>
                  <a:pt x="4179571" y="1209724"/>
                </a:lnTo>
                <a:lnTo>
                  <a:pt x="0" y="1209724"/>
                </a:lnTo>
                <a:lnTo>
                  <a:pt x="0" y="0"/>
                </a:lnTo>
                <a:close/>
              </a:path>
            </a:pathLst>
          </a:custGeom>
          <a:blipFill>
            <a:blip r:embed="rId19"/>
            <a:stretch>
              <a:fillRect t="-82061" r="-2544" b="-65941"/>
            </a:stretch>
          </a:blipFill>
        </p:spPr>
        <p:txBody>
          <a:bodyPr/>
          <a:lstStyle/>
          <a:p>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600"/>
            <a:ext cx="18287552" cy="3086100"/>
          </a:xfrm>
          <a:custGeom>
            <a:avLst/>
            <a:gdLst/>
            <a:ahLst/>
            <a:cxnLst/>
            <a:rect l="l" t="t" r="r" b="b"/>
            <a:pathLst>
              <a:path w="18287552" h="3086100">
                <a:moveTo>
                  <a:pt x="0" y="0"/>
                </a:moveTo>
                <a:lnTo>
                  <a:pt x="18287552" y="0"/>
                </a:lnTo>
                <a:lnTo>
                  <a:pt x="18287552" y="3086100"/>
                </a:lnTo>
                <a:lnTo>
                  <a:pt x="0" y="3086100"/>
                </a:lnTo>
                <a:lnTo>
                  <a:pt x="0" y="0"/>
                </a:lnTo>
                <a:close/>
              </a:path>
            </a:pathLst>
          </a:custGeom>
          <a:blipFill>
            <a:blip r:embed="rId3"/>
            <a:stretch>
              <a:fillRect l="-8745" t="-4371" b="-258105"/>
            </a:stretch>
          </a:blipFill>
        </p:spPr>
        <p:txBody>
          <a:bodyPr/>
          <a:lstStyle/>
          <a:p>
            <a:endParaRPr lang="en-GB"/>
          </a:p>
        </p:txBody>
      </p:sp>
      <p:sp>
        <p:nvSpPr>
          <p:cNvPr id="3" name="TextBox 3"/>
          <p:cNvSpPr txBox="1"/>
          <p:nvPr/>
        </p:nvSpPr>
        <p:spPr>
          <a:xfrm>
            <a:off x="1028700" y="1018750"/>
            <a:ext cx="15281388" cy="936625"/>
          </a:xfrm>
          <a:prstGeom prst="rect">
            <a:avLst/>
          </a:prstGeom>
        </p:spPr>
        <p:txBody>
          <a:bodyPr lIns="0" tIns="0" rIns="0" bIns="0" rtlCol="0" anchor="t">
            <a:spAutoFit/>
          </a:bodyPr>
          <a:lstStyle/>
          <a:p>
            <a:pPr algn="l">
              <a:lnSpc>
                <a:spcPts val="7700"/>
              </a:lnSpc>
            </a:pPr>
            <a:r>
              <a:rPr lang="en-US" sz="5500" b="1">
                <a:solidFill>
                  <a:srgbClr val="FFFFFF"/>
                </a:solidFill>
                <a:latin typeface="Canva Sans Bold"/>
                <a:ea typeface="Canva Sans Bold"/>
                <a:cs typeface="Canva Sans Bold"/>
                <a:sym typeface="Canva Sans Bold"/>
              </a:rPr>
              <a:t>Where can I work?</a:t>
            </a:r>
          </a:p>
        </p:txBody>
      </p:sp>
      <p:sp>
        <p:nvSpPr>
          <p:cNvPr id="4" name="TextBox 4"/>
          <p:cNvSpPr txBox="1"/>
          <p:nvPr/>
        </p:nvSpPr>
        <p:spPr>
          <a:xfrm>
            <a:off x="3900031" y="3518826"/>
            <a:ext cx="3923018" cy="1370046"/>
          </a:xfrm>
          <a:prstGeom prst="rect">
            <a:avLst/>
          </a:prstGeom>
        </p:spPr>
        <p:txBody>
          <a:bodyPr lIns="0" tIns="0" rIns="0" bIns="0" rtlCol="0" anchor="t">
            <a:spAutoFit/>
          </a:bodyPr>
          <a:lstStyle/>
          <a:p>
            <a:pPr algn="l">
              <a:lnSpc>
                <a:spcPts val="2710"/>
              </a:lnSpc>
              <a:spcBef>
                <a:spcPct val="0"/>
              </a:spcBef>
            </a:pPr>
            <a:r>
              <a:rPr lang="en-US" sz="1936" b="1" dirty="0">
                <a:solidFill>
                  <a:srgbClr val="545454"/>
                </a:solidFill>
                <a:latin typeface="Canva Sans"/>
                <a:ea typeface="Canva Sans"/>
                <a:cs typeface="Canva Sans"/>
                <a:sym typeface="Canva Sans"/>
              </a:rPr>
              <a:t>Electricians for Domestic, Commercial and Industrial. Family run business based in Chesterfield.</a:t>
            </a:r>
          </a:p>
        </p:txBody>
      </p:sp>
      <p:sp>
        <p:nvSpPr>
          <p:cNvPr id="5" name="TextBox 5"/>
          <p:cNvSpPr txBox="1"/>
          <p:nvPr/>
        </p:nvSpPr>
        <p:spPr>
          <a:xfrm>
            <a:off x="13169346" y="3518826"/>
            <a:ext cx="4089954" cy="1712946"/>
          </a:xfrm>
          <a:prstGeom prst="rect">
            <a:avLst/>
          </a:prstGeom>
        </p:spPr>
        <p:txBody>
          <a:bodyPr lIns="0" tIns="0" rIns="0" bIns="0" rtlCol="0" anchor="t">
            <a:spAutoFit/>
          </a:bodyPr>
          <a:lstStyle/>
          <a:p>
            <a:pPr algn="l">
              <a:lnSpc>
                <a:spcPts val="2710"/>
              </a:lnSpc>
              <a:spcBef>
                <a:spcPct val="0"/>
              </a:spcBef>
            </a:pPr>
            <a:r>
              <a:rPr lang="en-US" sz="1936" b="1" dirty="0">
                <a:solidFill>
                  <a:srgbClr val="545454"/>
                </a:solidFill>
                <a:latin typeface="Canva Sans"/>
                <a:ea typeface="Canva Sans"/>
                <a:cs typeface="Canva Sans"/>
                <a:sym typeface="Canva Sans"/>
              </a:rPr>
              <a:t>RLB is an independent global construction and property consultancy providing management and advice throughout the built environment.</a:t>
            </a:r>
          </a:p>
        </p:txBody>
      </p:sp>
      <p:sp>
        <p:nvSpPr>
          <p:cNvPr id="6" name="TextBox 6"/>
          <p:cNvSpPr txBox="1"/>
          <p:nvPr/>
        </p:nvSpPr>
        <p:spPr>
          <a:xfrm>
            <a:off x="13169346" y="6012822"/>
            <a:ext cx="4089954" cy="1027146"/>
          </a:xfrm>
          <a:prstGeom prst="rect">
            <a:avLst/>
          </a:prstGeom>
        </p:spPr>
        <p:txBody>
          <a:bodyPr lIns="0" tIns="0" rIns="0" bIns="0" rtlCol="0" anchor="t">
            <a:spAutoFit/>
          </a:bodyPr>
          <a:lstStyle/>
          <a:p>
            <a:pPr algn="l">
              <a:lnSpc>
                <a:spcPts val="2710"/>
              </a:lnSpc>
              <a:spcBef>
                <a:spcPct val="0"/>
              </a:spcBef>
            </a:pPr>
            <a:r>
              <a:rPr lang="en-US" sz="1936" b="1" dirty="0">
                <a:solidFill>
                  <a:srgbClr val="000000"/>
                </a:solidFill>
                <a:latin typeface="Canva Sans"/>
                <a:ea typeface="Canva Sans"/>
                <a:cs typeface="Canva Sans"/>
                <a:sym typeface="Canva Sans"/>
              </a:rPr>
              <a:t>Experience designing and installing sustainable energy systems.  Based in Ilkeston.</a:t>
            </a:r>
          </a:p>
        </p:txBody>
      </p:sp>
      <p:sp>
        <p:nvSpPr>
          <p:cNvPr id="7" name="TextBox 7"/>
          <p:cNvSpPr txBox="1"/>
          <p:nvPr/>
        </p:nvSpPr>
        <p:spPr>
          <a:xfrm>
            <a:off x="3900031" y="5702111"/>
            <a:ext cx="3923018" cy="1362489"/>
          </a:xfrm>
          <a:prstGeom prst="rect">
            <a:avLst/>
          </a:prstGeom>
        </p:spPr>
        <p:txBody>
          <a:bodyPr lIns="0" tIns="0" rIns="0" bIns="0" rtlCol="0" anchor="t">
            <a:spAutoFit/>
          </a:bodyPr>
          <a:lstStyle/>
          <a:p>
            <a:pPr algn="l">
              <a:lnSpc>
                <a:spcPts val="2710"/>
              </a:lnSpc>
              <a:spcBef>
                <a:spcPct val="0"/>
              </a:spcBef>
            </a:pPr>
            <a:r>
              <a:rPr lang="en-US" sz="1900" b="1" dirty="0">
                <a:solidFill>
                  <a:srgbClr val="000000"/>
                </a:solidFill>
                <a:latin typeface="Canva Sans"/>
                <a:ea typeface="Canva Sans"/>
                <a:cs typeface="Canva Sans"/>
                <a:sym typeface="Canva Sans"/>
              </a:rPr>
              <a:t>Family company specialising in warm air heating/air conditioning, cellar cooling, refrigeration and solar PV. Based in Ripley.</a:t>
            </a:r>
          </a:p>
        </p:txBody>
      </p:sp>
      <p:sp>
        <p:nvSpPr>
          <p:cNvPr id="8" name="TextBox 8"/>
          <p:cNvSpPr txBox="1"/>
          <p:nvPr/>
        </p:nvSpPr>
        <p:spPr>
          <a:xfrm>
            <a:off x="3900031" y="7963252"/>
            <a:ext cx="3923018" cy="1027146"/>
          </a:xfrm>
          <a:prstGeom prst="rect">
            <a:avLst/>
          </a:prstGeom>
        </p:spPr>
        <p:txBody>
          <a:bodyPr lIns="0" tIns="0" rIns="0" bIns="0" rtlCol="0" anchor="t">
            <a:spAutoFit/>
          </a:bodyPr>
          <a:lstStyle/>
          <a:p>
            <a:pPr algn="l">
              <a:lnSpc>
                <a:spcPts val="2710"/>
              </a:lnSpc>
              <a:spcBef>
                <a:spcPct val="0"/>
              </a:spcBef>
            </a:pPr>
            <a:r>
              <a:rPr lang="en-US" sz="1936" b="1" dirty="0">
                <a:solidFill>
                  <a:srgbClr val="000000"/>
                </a:solidFill>
                <a:latin typeface="Canva Sans"/>
                <a:ea typeface="Canva Sans"/>
                <a:cs typeface="Canva Sans"/>
                <a:sym typeface="Canva Sans"/>
              </a:rPr>
              <a:t>A nationwide renewable energy installation company - with a base in Nottingham.</a:t>
            </a:r>
          </a:p>
        </p:txBody>
      </p:sp>
      <p:sp>
        <p:nvSpPr>
          <p:cNvPr id="9" name="Freeform 9">
            <a:hlinkClick r:id="rId4" tooltip="https://www.thepkgroup.co.uk"/>
          </p:cNvPr>
          <p:cNvSpPr/>
          <p:nvPr/>
        </p:nvSpPr>
        <p:spPr>
          <a:xfrm>
            <a:off x="637860" y="3566451"/>
            <a:ext cx="2725834" cy="650326"/>
          </a:xfrm>
          <a:custGeom>
            <a:avLst/>
            <a:gdLst/>
            <a:ahLst/>
            <a:cxnLst/>
            <a:rect l="l" t="t" r="r" b="b"/>
            <a:pathLst>
              <a:path w="2725834" h="650326">
                <a:moveTo>
                  <a:pt x="0" y="0"/>
                </a:moveTo>
                <a:lnTo>
                  <a:pt x="2725835" y="0"/>
                </a:lnTo>
                <a:lnTo>
                  <a:pt x="2725835" y="650326"/>
                </a:lnTo>
                <a:lnTo>
                  <a:pt x="0" y="650326"/>
                </a:lnTo>
                <a:lnTo>
                  <a:pt x="0" y="0"/>
                </a:lnTo>
                <a:close/>
              </a:path>
            </a:pathLst>
          </a:custGeom>
          <a:blipFill>
            <a:blip r:embed="rId5"/>
            <a:stretch>
              <a:fillRect/>
            </a:stretch>
          </a:blipFill>
        </p:spPr>
        <p:txBody>
          <a:bodyPr/>
          <a:lstStyle/>
          <a:p>
            <a:endParaRPr lang="en-GB"/>
          </a:p>
        </p:txBody>
      </p:sp>
      <p:sp>
        <p:nvSpPr>
          <p:cNvPr id="10" name="Freeform 10">
            <a:hlinkClick r:id="rId6" tooltip="https://www.rlb.com/europe/"/>
          </p:cNvPr>
          <p:cNvSpPr/>
          <p:nvPr/>
        </p:nvSpPr>
        <p:spPr>
          <a:xfrm>
            <a:off x="9143776" y="3566451"/>
            <a:ext cx="3492774" cy="1473830"/>
          </a:xfrm>
          <a:custGeom>
            <a:avLst/>
            <a:gdLst/>
            <a:ahLst/>
            <a:cxnLst/>
            <a:rect l="l" t="t" r="r" b="b"/>
            <a:pathLst>
              <a:path w="3492774" h="1473830">
                <a:moveTo>
                  <a:pt x="0" y="0"/>
                </a:moveTo>
                <a:lnTo>
                  <a:pt x="3492774" y="0"/>
                </a:lnTo>
                <a:lnTo>
                  <a:pt x="3492774" y="1473830"/>
                </a:lnTo>
                <a:lnTo>
                  <a:pt x="0" y="1473830"/>
                </a:lnTo>
                <a:lnTo>
                  <a:pt x="0" y="0"/>
                </a:lnTo>
                <a:close/>
              </a:path>
            </a:pathLst>
          </a:custGeom>
          <a:blipFill>
            <a:blip r:embed="rId7"/>
            <a:stretch>
              <a:fillRect/>
            </a:stretch>
          </a:blipFill>
        </p:spPr>
        <p:txBody>
          <a:bodyPr/>
          <a:lstStyle/>
          <a:p>
            <a:endParaRPr lang="en-GB"/>
          </a:p>
        </p:txBody>
      </p:sp>
      <p:sp>
        <p:nvSpPr>
          <p:cNvPr id="11" name="Freeform 11">
            <a:hlinkClick r:id="rId8" tooltip="https://www.geogreenpower.com/?utm_source=google&amp;utm_medium=cpc&amp;utm_campaign=BrandCampaignGeoGreenPower&amp;utm_term=geo%20green%20power&amp;utm_content=676121587151&amp;device=c&amp;location=9046370&amp;match_type=e&amp;network=g&amp;gad_source=1&amp;gclid=Cj0KCQjwpP63BhDYARIsAOQkATYM-PAOlY4kvTMGVhhao01bJhT_xr-bUGBZyPGXLubAtQWHR62ij40aAgOmEALw_wcB"/>
          </p:cNvPr>
          <p:cNvSpPr/>
          <p:nvPr/>
        </p:nvSpPr>
        <p:spPr>
          <a:xfrm>
            <a:off x="637860" y="8010877"/>
            <a:ext cx="2725834" cy="783171"/>
          </a:xfrm>
          <a:custGeom>
            <a:avLst/>
            <a:gdLst/>
            <a:ahLst/>
            <a:cxnLst/>
            <a:rect l="l" t="t" r="r" b="b"/>
            <a:pathLst>
              <a:path w="2725834" h="783171">
                <a:moveTo>
                  <a:pt x="0" y="0"/>
                </a:moveTo>
                <a:lnTo>
                  <a:pt x="2725835" y="0"/>
                </a:lnTo>
                <a:lnTo>
                  <a:pt x="2725835" y="783171"/>
                </a:lnTo>
                <a:lnTo>
                  <a:pt x="0" y="783171"/>
                </a:lnTo>
                <a:lnTo>
                  <a:pt x="0" y="0"/>
                </a:lnTo>
                <a:close/>
              </a:path>
            </a:pathLst>
          </a:custGeom>
          <a:blipFill>
            <a:blip r:embed="rId9"/>
            <a:stretch>
              <a:fillRect t="-73368" b="-87334"/>
            </a:stretch>
          </a:blipFill>
        </p:spPr>
        <p:txBody>
          <a:bodyPr/>
          <a:lstStyle/>
          <a:p>
            <a:endParaRPr lang="en-GB"/>
          </a:p>
        </p:txBody>
      </p:sp>
      <p:sp>
        <p:nvSpPr>
          <p:cNvPr id="12" name="Freeform 12">
            <a:hlinkClick r:id="rId10" tooltip="https://www.smartenergyprojects.com"/>
          </p:cNvPr>
          <p:cNvSpPr/>
          <p:nvPr/>
        </p:nvSpPr>
        <p:spPr>
          <a:xfrm>
            <a:off x="637860" y="5597910"/>
            <a:ext cx="1769564" cy="1684625"/>
          </a:xfrm>
          <a:custGeom>
            <a:avLst/>
            <a:gdLst/>
            <a:ahLst/>
            <a:cxnLst/>
            <a:rect l="l" t="t" r="r" b="b"/>
            <a:pathLst>
              <a:path w="1769564" h="1684625">
                <a:moveTo>
                  <a:pt x="0" y="0"/>
                </a:moveTo>
                <a:lnTo>
                  <a:pt x="1769565" y="0"/>
                </a:lnTo>
                <a:lnTo>
                  <a:pt x="1769565" y="1684626"/>
                </a:lnTo>
                <a:lnTo>
                  <a:pt x="0" y="1684626"/>
                </a:lnTo>
                <a:lnTo>
                  <a:pt x="0" y="0"/>
                </a:lnTo>
                <a:close/>
              </a:path>
            </a:pathLst>
          </a:custGeom>
          <a:blipFill>
            <a:blip r:embed="rId11"/>
            <a:stretch>
              <a:fillRect/>
            </a:stretch>
          </a:blipFill>
        </p:spPr>
        <p:txBody>
          <a:bodyPr/>
          <a:lstStyle/>
          <a:p>
            <a:endParaRPr lang="en-GB"/>
          </a:p>
        </p:txBody>
      </p:sp>
      <p:sp>
        <p:nvSpPr>
          <p:cNvPr id="13" name="Freeform 13">
            <a:hlinkClick r:id="rId12" tooltip="http://www.t4sltd.co.uk"/>
          </p:cNvPr>
          <p:cNvSpPr/>
          <p:nvPr/>
        </p:nvSpPr>
        <p:spPr>
          <a:xfrm>
            <a:off x="9143776" y="6147272"/>
            <a:ext cx="3492774" cy="483167"/>
          </a:xfrm>
          <a:custGeom>
            <a:avLst/>
            <a:gdLst/>
            <a:ahLst/>
            <a:cxnLst/>
            <a:rect l="l" t="t" r="r" b="b"/>
            <a:pathLst>
              <a:path w="3492774" h="483167">
                <a:moveTo>
                  <a:pt x="0" y="0"/>
                </a:moveTo>
                <a:lnTo>
                  <a:pt x="3492774" y="0"/>
                </a:lnTo>
                <a:lnTo>
                  <a:pt x="3492774" y="483167"/>
                </a:lnTo>
                <a:lnTo>
                  <a:pt x="0" y="483167"/>
                </a:lnTo>
                <a:lnTo>
                  <a:pt x="0" y="0"/>
                </a:lnTo>
                <a:close/>
              </a:path>
            </a:pathLst>
          </a:custGeom>
          <a:blipFill>
            <a:blip r:embed="rId13"/>
            <a:stretch>
              <a:fillRect/>
            </a:stretch>
          </a:blipFill>
        </p:spPr>
        <p:txBody>
          <a:bodyPr/>
          <a:lstStyle/>
          <a:p>
            <a:endParaRPr lang="en-GB"/>
          </a:p>
        </p:txBody>
      </p:sp>
      <p:sp>
        <p:nvSpPr>
          <p:cNvPr id="14" name="Freeform 14">
            <a:hlinkClick r:id="rId14" tooltip="https://www.sustainablebuildinguk.com"/>
          </p:cNvPr>
          <p:cNvSpPr/>
          <p:nvPr/>
        </p:nvSpPr>
        <p:spPr>
          <a:xfrm>
            <a:off x="9143776" y="8010877"/>
            <a:ext cx="2838446" cy="976812"/>
          </a:xfrm>
          <a:custGeom>
            <a:avLst/>
            <a:gdLst/>
            <a:ahLst/>
            <a:cxnLst/>
            <a:rect l="l" t="t" r="r" b="b"/>
            <a:pathLst>
              <a:path w="2838446" h="976812">
                <a:moveTo>
                  <a:pt x="0" y="0"/>
                </a:moveTo>
                <a:lnTo>
                  <a:pt x="2838447" y="0"/>
                </a:lnTo>
                <a:lnTo>
                  <a:pt x="2838447" y="976812"/>
                </a:lnTo>
                <a:lnTo>
                  <a:pt x="0" y="976812"/>
                </a:lnTo>
                <a:lnTo>
                  <a:pt x="0" y="0"/>
                </a:lnTo>
                <a:close/>
              </a:path>
            </a:pathLst>
          </a:custGeom>
          <a:blipFill>
            <a:blip r:embed="rId15"/>
            <a:stretch>
              <a:fillRect t="-7677"/>
            </a:stretch>
          </a:blipFill>
        </p:spPr>
        <p:txBody>
          <a:bodyPr/>
          <a:lstStyle/>
          <a:p>
            <a:endParaRPr lang="en-GB"/>
          </a:p>
        </p:txBody>
      </p:sp>
      <p:sp>
        <p:nvSpPr>
          <p:cNvPr id="15" name="TextBox 15"/>
          <p:cNvSpPr txBox="1"/>
          <p:nvPr/>
        </p:nvSpPr>
        <p:spPr>
          <a:xfrm>
            <a:off x="13169346" y="7898427"/>
            <a:ext cx="4089954" cy="1370046"/>
          </a:xfrm>
          <a:prstGeom prst="rect">
            <a:avLst/>
          </a:prstGeom>
        </p:spPr>
        <p:txBody>
          <a:bodyPr lIns="0" tIns="0" rIns="0" bIns="0" rtlCol="0" anchor="t">
            <a:spAutoFit/>
          </a:bodyPr>
          <a:lstStyle/>
          <a:p>
            <a:pPr algn="l">
              <a:lnSpc>
                <a:spcPts val="2710"/>
              </a:lnSpc>
            </a:pPr>
            <a:r>
              <a:rPr lang="en-US" sz="1936" b="1" dirty="0">
                <a:solidFill>
                  <a:srgbClr val="000000"/>
                </a:solidFill>
                <a:latin typeface="Canva Sans"/>
                <a:ea typeface="Canva Sans"/>
                <a:cs typeface="Canva Sans"/>
                <a:sym typeface="Canva Sans"/>
              </a:rPr>
              <a:t>Retrofit decarbonisation principal contractor delivering at scale across all housing tenure types.</a:t>
            </a:r>
          </a:p>
          <a:p>
            <a:pPr algn="l">
              <a:lnSpc>
                <a:spcPts val="2710"/>
              </a:lnSpc>
              <a:spcBef>
                <a:spcPct val="0"/>
              </a:spcBef>
            </a:pPr>
            <a:endParaRPr lang="en-US" sz="1936" dirty="0">
              <a:solidFill>
                <a:srgbClr val="000000"/>
              </a:solidFill>
              <a:latin typeface="Canva Sans"/>
              <a:ea typeface="Canva Sans"/>
              <a:cs typeface="Canva Sans"/>
              <a:sym typeface="Canva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600"/>
            <a:ext cx="18287552" cy="3086100"/>
          </a:xfrm>
          <a:custGeom>
            <a:avLst/>
            <a:gdLst/>
            <a:ahLst/>
            <a:cxnLst/>
            <a:rect l="l" t="t" r="r" b="b"/>
            <a:pathLst>
              <a:path w="18287552" h="3086100">
                <a:moveTo>
                  <a:pt x="0" y="0"/>
                </a:moveTo>
                <a:lnTo>
                  <a:pt x="18287552" y="0"/>
                </a:lnTo>
                <a:lnTo>
                  <a:pt x="18287552" y="3086100"/>
                </a:lnTo>
                <a:lnTo>
                  <a:pt x="0" y="3086100"/>
                </a:lnTo>
                <a:lnTo>
                  <a:pt x="0" y="0"/>
                </a:lnTo>
                <a:close/>
              </a:path>
            </a:pathLst>
          </a:custGeom>
          <a:blipFill>
            <a:blip r:embed="rId3"/>
            <a:stretch>
              <a:fillRect l="-8745" t="-4371" b="-258105"/>
            </a:stretch>
          </a:blipFill>
        </p:spPr>
        <p:txBody>
          <a:bodyPr/>
          <a:lstStyle/>
          <a:p>
            <a:endParaRPr lang="en-GB"/>
          </a:p>
        </p:txBody>
      </p:sp>
      <p:sp>
        <p:nvSpPr>
          <p:cNvPr id="3" name="Freeform 3">
            <a:hlinkClick r:id="rId4" tooltip="https://mea.org.uk"/>
          </p:cNvPr>
          <p:cNvSpPr/>
          <p:nvPr/>
        </p:nvSpPr>
        <p:spPr>
          <a:xfrm>
            <a:off x="9143776" y="3566451"/>
            <a:ext cx="3672921" cy="1479347"/>
          </a:xfrm>
          <a:custGeom>
            <a:avLst/>
            <a:gdLst/>
            <a:ahLst/>
            <a:cxnLst/>
            <a:rect l="l" t="t" r="r" b="b"/>
            <a:pathLst>
              <a:path w="3672921" h="1479347">
                <a:moveTo>
                  <a:pt x="0" y="0"/>
                </a:moveTo>
                <a:lnTo>
                  <a:pt x="3672921" y="0"/>
                </a:lnTo>
                <a:lnTo>
                  <a:pt x="3672921" y="1479347"/>
                </a:lnTo>
                <a:lnTo>
                  <a:pt x="0" y="1479347"/>
                </a:lnTo>
                <a:lnTo>
                  <a:pt x="0" y="0"/>
                </a:lnTo>
                <a:close/>
              </a:path>
            </a:pathLst>
          </a:custGeom>
          <a:blipFill>
            <a:blip r:embed="rId5"/>
            <a:stretch>
              <a:fillRect l="-14904" r="-4968"/>
            </a:stretch>
          </a:blipFill>
        </p:spPr>
        <p:txBody>
          <a:bodyPr/>
          <a:lstStyle/>
          <a:p>
            <a:endParaRPr lang="en-GB"/>
          </a:p>
        </p:txBody>
      </p:sp>
      <p:sp>
        <p:nvSpPr>
          <p:cNvPr id="4" name="Freeform 4">
            <a:hlinkClick r:id="rId6" tooltip="https://www.westvillegroup.co.uk"/>
          </p:cNvPr>
          <p:cNvSpPr/>
          <p:nvPr/>
        </p:nvSpPr>
        <p:spPr>
          <a:xfrm>
            <a:off x="765984" y="3566451"/>
            <a:ext cx="2654039" cy="408722"/>
          </a:xfrm>
          <a:custGeom>
            <a:avLst/>
            <a:gdLst/>
            <a:ahLst/>
            <a:cxnLst/>
            <a:rect l="l" t="t" r="r" b="b"/>
            <a:pathLst>
              <a:path w="2654039" h="408722">
                <a:moveTo>
                  <a:pt x="0" y="0"/>
                </a:moveTo>
                <a:lnTo>
                  <a:pt x="2654039" y="0"/>
                </a:lnTo>
                <a:lnTo>
                  <a:pt x="2654039" y="408722"/>
                </a:lnTo>
                <a:lnTo>
                  <a:pt x="0" y="408722"/>
                </a:lnTo>
                <a:lnTo>
                  <a:pt x="0" y="0"/>
                </a:lnTo>
                <a:close/>
              </a:path>
            </a:pathLst>
          </a:custGeom>
          <a:blipFill>
            <a:blip r:embed="rId7"/>
            <a:stretch>
              <a:fillRect/>
            </a:stretch>
          </a:blipFill>
        </p:spPr>
        <p:txBody>
          <a:bodyPr/>
          <a:lstStyle/>
          <a:p>
            <a:endParaRPr lang="en-GB"/>
          </a:p>
        </p:txBody>
      </p:sp>
      <p:sp>
        <p:nvSpPr>
          <p:cNvPr id="5" name="Freeform 5">
            <a:hlinkClick r:id="rId8" tooltip="https://www.vaillant.co.uk"/>
          </p:cNvPr>
          <p:cNvSpPr/>
          <p:nvPr/>
        </p:nvSpPr>
        <p:spPr>
          <a:xfrm>
            <a:off x="765984" y="6147272"/>
            <a:ext cx="2654039" cy="829816"/>
          </a:xfrm>
          <a:custGeom>
            <a:avLst/>
            <a:gdLst/>
            <a:ahLst/>
            <a:cxnLst/>
            <a:rect l="l" t="t" r="r" b="b"/>
            <a:pathLst>
              <a:path w="2654039" h="829816">
                <a:moveTo>
                  <a:pt x="0" y="0"/>
                </a:moveTo>
                <a:lnTo>
                  <a:pt x="2654039" y="0"/>
                </a:lnTo>
                <a:lnTo>
                  <a:pt x="2654039" y="829816"/>
                </a:lnTo>
                <a:lnTo>
                  <a:pt x="0" y="829816"/>
                </a:lnTo>
                <a:lnTo>
                  <a:pt x="0" y="0"/>
                </a:lnTo>
                <a:close/>
              </a:path>
            </a:pathLst>
          </a:custGeom>
          <a:blipFill>
            <a:blip r:embed="rId9"/>
            <a:stretch>
              <a:fillRect/>
            </a:stretch>
          </a:blipFill>
        </p:spPr>
        <p:txBody>
          <a:bodyPr/>
          <a:lstStyle/>
          <a:p>
            <a:endParaRPr lang="en-GB"/>
          </a:p>
        </p:txBody>
      </p:sp>
      <p:sp>
        <p:nvSpPr>
          <p:cNvPr id="6" name="TextBox 6"/>
          <p:cNvSpPr txBox="1"/>
          <p:nvPr/>
        </p:nvSpPr>
        <p:spPr>
          <a:xfrm>
            <a:off x="1028700" y="1018750"/>
            <a:ext cx="15281388" cy="936625"/>
          </a:xfrm>
          <a:prstGeom prst="rect">
            <a:avLst/>
          </a:prstGeom>
        </p:spPr>
        <p:txBody>
          <a:bodyPr lIns="0" tIns="0" rIns="0" bIns="0" rtlCol="0" anchor="t">
            <a:spAutoFit/>
          </a:bodyPr>
          <a:lstStyle/>
          <a:p>
            <a:pPr algn="l">
              <a:lnSpc>
                <a:spcPts val="7700"/>
              </a:lnSpc>
            </a:pPr>
            <a:r>
              <a:rPr lang="en-US" sz="5500" b="1">
                <a:solidFill>
                  <a:srgbClr val="FFFFFF"/>
                </a:solidFill>
                <a:latin typeface="Canva Sans Bold"/>
                <a:ea typeface="Canva Sans Bold"/>
                <a:cs typeface="Canva Sans Bold"/>
                <a:sym typeface="Canva Sans Bold"/>
              </a:rPr>
              <a:t>Where can I work?</a:t>
            </a:r>
          </a:p>
        </p:txBody>
      </p:sp>
      <p:sp>
        <p:nvSpPr>
          <p:cNvPr id="7" name="TextBox 7"/>
          <p:cNvSpPr txBox="1"/>
          <p:nvPr/>
        </p:nvSpPr>
        <p:spPr>
          <a:xfrm>
            <a:off x="3900031" y="3518826"/>
            <a:ext cx="3923018" cy="1370046"/>
          </a:xfrm>
          <a:prstGeom prst="rect">
            <a:avLst/>
          </a:prstGeom>
        </p:spPr>
        <p:txBody>
          <a:bodyPr lIns="0" tIns="0" rIns="0" bIns="0" rtlCol="0" anchor="t">
            <a:spAutoFit/>
          </a:bodyPr>
          <a:lstStyle/>
          <a:p>
            <a:pPr algn="l">
              <a:lnSpc>
                <a:spcPts val="2710"/>
              </a:lnSpc>
              <a:spcBef>
                <a:spcPct val="0"/>
              </a:spcBef>
            </a:pPr>
            <a:r>
              <a:rPr lang="en-US" sz="1936" b="1" dirty="0">
                <a:solidFill>
                  <a:srgbClr val="545454"/>
                </a:solidFill>
                <a:latin typeface="Canva Sans"/>
                <a:ea typeface="Canva Sans"/>
                <a:cs typeface="Canva Sans"/>
                <a:sym typeface="Canva Sans"/>
              </a:rPr>
              <a:t>Westville is a leading SME insulation and retrofit specialist, based in Shirebrook, Bolsover District.</a:t>
            </a:r>
          </a:p>
        </p:txBody>
      </p:sp>
      <p:sp>
        <p:nvSpPr>
          <p:cNvPr id="8" name="TextBox 8"/>
          <p:cNvSpPr txBox="1"/>
          <p:nvPr/>
        </p:nvSpPr>
        <p:spPr>
          <a:xfrm>
            <a:off x="13169346" y="3518826"/>
            <a:ext cx="4089954" cy="1015086"/>
          </a:xfrm>
          <a:prstGeom prst="rect">
            <a:avLst/>
          </a:prstGeom>
        </p:spPr>
        <p:txBody>
          <a:bodyPr lIns="0" tIns="0" rIns="0" bIns="0" rtlCol="0" anchor="t">
            <a:spAutoFit/>
          </a:bodyPr>
          <a:lstStyle/>
          <a:p>
            <a:pPr algn="l">
              <a:lnSpc>
                <a:spcPts val="2710"/>
              </a:lnSpc>
              <a:spcBef>
                <a:spcPct val="0"/>
              </a:spcBef>
            </a:pPr>
            <a:r>
              <a:rPr lang="en-US" sz="1900" b="1" dirty="0">
                <a:solidFill>
                  <a:srgbClr val="545454"/>
                </a:solidFill>
                <a:latin typeface="Canva Sans"/>
                <a:ea typeface="Canva Sans"/>
                <a:cs typeface="Canva Sans"/>
                <a:sym typeface="Canva Sans"/>
              </a:rPr>
              <a:t>Community Energy Orgs like Marches Energy Agency support homes reduce bills through retrofit.</a:t>
            </a:r>
          </a:p>
        </p:txBody>
      </p:sp>
      <p:sp>
        <p:nvSpPr>
          <p:cNvPr id="9" name="TextBox 9"/>
          <p:cNvSpPr txBox="1"/>
          <p:nvPr/>
        </p:nvSpPr>
        <p:spPr>
          <a:xfrm>
            <a:off x="13169346" y="6012822"/>
            <a:ext cx="4089954" cy="1370046"/>
          </a:xfrm>
          <a:prstGeom prst="rect">
            <a:avLst/>
          </a:prstGeom>
        </p:spPr>
        <p:txBody>
          <a:bodyPr lIns="0" tIns="0" rIns="0" bIns="0" rtlCol="0" anchor="t">
            <a:spAutoFit/>
          </a:bodyPr>
          <a:lstStyle/>
          <a:p>
            <a:pPr algn="l">
              <a:lnSpc>
                <a:spcPts val="2710"/>
              </a:lnSpc>
              <a:spcBef>
                <a:spcPct val="0"/>
              </a:spcBef>
            </a:pPr>
            <a:r>
              <a:rPr lang="en-US" sz="1936" b="1" dirty="0">
                <a:solidFill>
                  <a:srgbClr val="000000"/>
                </a:solidFill>
                <a:latin typeface="Canva Sans"/>
                <a:ea typeface="Canva Sans"/>
                <a:cs typeface="Canva Sans"/>
                <a:sym typeface="Canva Sans"/>
              </a:rPr>
              <a:t>Energy providers across the D2N2 region, heating engineers are needed to upgrade homes and non-domestic buildings alike.</a:t>
            </a:r>
          </a:p>
        </p:txBody>
      </p:sp>
      <p:sp>
        <p:nvSpPr>
          <p:cNvPr id="10" name="TextBox 10"/>
          <p:cNvSpPr txBox="1"/>
          <p:nvPr/>
        </p:nvSpPr>
        <p:spPr>
          <a:xfrm>
            <a:off x="3900031" y="6099647"/>
            <a:ext cx="3923018" cy="1027146"/>
          </a:xfrm>
          <a:prstGeom prst="rect">
            <a:avLst/>
          </a:prstGeom>
        </p:spPr>
        <p:txBody>
          <a:bodyPr lIns="0" tIns="0" rIns="0" bIns="0" rtlCol="0" anchor="t">
            <a:spAutoFit/>
          </a:bodyPr>
          <a:lstStyle/>
          <a:p>
            <a:pPr algn="l">
              <a:lnSpc>
                <a:spcPts val="2710"/>
              </a:lnSpc>
              <a:spcBef>
                <a:spcPct val="0"/>
              </a:spcBef>
            </a:pPr>
            <a:r>
              <a:rPr lang="en-US" sz="1936" b="1" dirty="0">
                <a:solidFill>
                  <a:srgbClr val="000000"/>
                </a:solidFill>
                <a:latin typeface="Canva Sans"/>
                <a:ea typeface="Canva Sans"/>
                <a:cs typeface="Canva Sans"/>
                <a:sym typeface="Canva Sans"/>
              </a:rPr>
              <a:t>One of the world’s leading heat pump manufacturers has a base in D2N2.</a:t>
            </a:r>
          </a:p>
        </p:txBody>
      </p:sp>
      <p:sp>
        <p:nvSpPr>
          <p:cNvPr id="11" name="Freeform 11">
            <a:hlinkClick r:id="rId10" tooltip="https://www.centrica.com"/>
          </p:cNvPr>
          <p:cNvSpPr/>
          <p:nvPr/>
        </p:nvSpPr>
        <p:spPr>
          <a:xfrm>
            <a:off x="9144000" y="5900969"/>
            <a:ext cx="2859240" cy="1029396"/>
          </a:xfrm>
          <a:custGeom>
            <a:avLst/>
            <a:gdLst/>
            <a:ahLst/>
            <a:cxnLst/>
            <a:rect l="l" t="t" r="r" b="b"/>
            <a:pathLst>
              <a:path w="2859240" h="1029396">
                <a:moveTo>
                  <a:pt x="0" y="0"/>
                </a:moveTo>
                <a:lnTo>
                  <a:pt x="2859240" y="0"/>
                </a:lnTo>
                <a:lnTo>
                  <a:pt x="2859240" y="1029396"/>
                </a:lnTo>
                <a:lnTo>
                  <a:pt x="0" y="1029396"/>
                </a:lnTo>
                <a:lnTo>
                  <a:pt x="0" y="0"/>
                </a:lnTo>
                <a:close/>
              </a:path>
            </a:pathLst>
          </a:custGeom>
          <a:blipFill>
            <a:blip r:embed="rId11"/>
            <a:stretch>
              <a:fillRect t="-6581"/>
            </a:stretch>
          </a:blipFill>
        </p:spPr>
        <p:txBody>
          <a:bodyPr/>
          <a:lstStyle/>
          <a:p>
            <a:endParaRPr lang="en-GB"/>
          </a:p>
        </p:txBody>
      </p:sp>
      <p:sp>
        <p:nvSpPr>
          <p:cNvPr id="12" name="Freeform 12">
            <a:hlinkClick r:id="rId12" tooltip="https://cmwardltd.co.uk"/>
          </p:cNvPr>
          <p:cNvSpPr/>
          <p:nvPr/>
        </p:nvSpPr>
        <p:spPr>
          <a:xfrm>
            <a:off x="1028700" y="8085876"/>
            <a:ext cx="1768407" cy="1172424"/>
          </a:xfrm>
          <a:custGeom>
            <a:avLst/>
            <a:gdLst/>
            <a:ahLst/>
            <a:cxnLst/>
            <a:rect l="l" t="t" r="r" b="b"/>
            <a:pathLst>
              <a:path w="1768407" h="1172424">
                <a:moveTo>
                  <a:pt x="0" y="0"/>
                </a:moveTo>
                <a:lnTo>
                  <a:pt x="1768407" y="0"/>
                </a:lnTo>
                <a:lnTo>
                  <a:pt x="1768407" y="1172424"/>
                </a:lnTo>
                <a:lnTo>
                  <a:pt x="0" y="1172424"/>
                </a:lnTo>
                <a:lnTo>
                  <a:pt x="0" y="0"/>
                </a:lnTo>
                <a:close/>
              </a:path>
            </a:pathLst>
          </a:custGeom>
          <a:blipFill>
            <a:blip r:embed="rId13"/>
            <a:stretch>
              <a:fillRect/>
            </a:stretch>
          </a:blipFill>
        </p:spPr>
        <p:txBody>
          <a:bodyPr/>
          <a:lstStyle/>
          <a:p>
            <a:endParaRPr lang="en-GB"/>
          </a:p>
        </p:txBody>
      </p:sp>
      <p:sp>
        <p:nvSpPr>
          <p:cNvPr id="13" name="Freeform 13">
            <a:hlinkClick r:id="rId14" tooltip="https://www.eonenergy.com"/>
          </p:cNvPr>
          <p:cNvSpPr/>
          <p:nvPr/>
        </p:nvSpPr>
        <p:spPr>
          <a:xfrm>
            <a:off x="9143776" y="6893108"/>
            <a:ext cx="1656935" cy="697657"/>
          </a:xfrm>
          <a:custGeom>
            <a:avLst/>
            <a:gdLst/>
            <a:ahLst/>
            <a:cxnLst/>
            <a:rect l="l" t="t" r="r" b="b"/>
            <a:pathLst>
              <a:path w="1656935" h="697657">
                <a:moveTo>
                  <a:pt x="0" y="0"/>
                </a:moveTo>
                <a:lnTo>
                  <a:pt x="1656935" y="0"/>
                </a:lnTo>
                <a:lnTo>
                  <a:pt x="1656935" y="697657"/>
                </a:lnTo>
                <a:lnTo>
                  <a:pt x="0" y="697657"/>
                </a:lnTo>
                <a:lnTo>
                  <a:pt x="0" y="0"/>
                </a:lnTo>
                <a:close/>
              </a:path>
            </a:pathLst>
          </a:custGeom>
          <a:blipFill>
            <a:blip r:embed="rId15"/>
            <a:stretch>
              <a:fillRect/>
            </a:stretch>
          </a:blipFill>
        </p:spPr>
        <p:txBody>
          <a:bodyPr/>
          <a:lstStyle/>
          <a:p>
            <a:endParaRPr lang="en-GB"/>
          </a:p>
        </p:txBody>
      </p:sp>
      <p:sp>
        <p:nvSpPr>
          <p:cNvPr id="14" name="TextBox 14"/>
          <p:cNvSpPr txBox="1"/>
          <p:nvPr/>
        </p:nvSpPr>
        <p:spPr>
          <a:xfrm>
            <a:off x="3900031" y="7907843"/>
            <a:ext cx="3923018" cy="1712946"/>
          </a:xfrm>
          <a:prstGeom prst="rect">
            <a:avLst/>
          </a:prstGeom>
        </p:spPr>
        <p:txBody>
          <a:bodyPr lIns="0" tIns="0" rIns="0" bIns="0" rtlCol="0" anchor="t">
            <a:spAutoFit/>
          </a:bodyPr>
          <a:lstStyle/>
          <a:p>
            <a:pPr algn="l">
              <a:lnSpc>
                <a:spcPts val="2710"/>
              </a:lnSpc>
              <a:spcBef>
                <a:spcPct val="0"/>
              </a:spcBef>
            </a:pPr>
            <a:r>
              <a:rPr lang="en-US" sz="1936" b="1" dirty="0">
                <a:solidFill>
                  <a:srgbClr val="000000"/>
                </a:solidFill>
                <a:latin typeface="Canva Sans"/>
                <a:ea typeface="Canva Sans"/>
                <a:cs typeface="Canva Sans"/>
                <a:sym typeface="Canva Sans"/>
              </a:rPr>
              <a:t>C M Ward Ltd specialises in offering electrical &amp; renewable engineers/contractors to the East Midlands, West Midlands &amp; Yorkshire. Based in Nottingham.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600"/>
            <a:ext cx="18287552" cy="3086100"/>
          </a:xfrm>
          <a:custGeom>
            <a:avLst/>
            <a:gdLst/>
            <a:ahLst/>
            <a:cxnLst/>
            <a:rect l="l" t="t" r="r" b="b"/>
            <a:pathLst>
              <a:path w="18287552" h="3086100">
                <a:moveTo>
                  <a:pt x="0" y="0"/>
                </a:moveTo>
                <a:lnTo>
                  <a:pt x="18287552" y="0"/>
                </a:lnTo>
                <a:lnTo>
                  <a:pt x="18287552" y="3086100"/>
                </a:lnTo>
                <a:lnTo>
                  <a:pt x="0" y="3086100"/>
                </a:lnTo>
                <a:lnTo>
                  <a:pt x="0" y="0"/>
                </a:lnTo>
                <a:close/>
              </a:path>
            </a:pathLst>
          </a:custGeom>
          <a:blipFill>
            <a:blip r:embed="rId3"/>
            <a:stretch>
              <a:fillRect l="-8745" t="-4371" b="-258105"/>
            </a:stretch>
          </a:blipFill>
        </p:spPr>
        <p:txBody>
          <a:bodyPr/>
          <a:lstStyle/>
          <a:p>
            <a:endParaRPr lang="en-GB"/>
          </a:p>
        </p:txBody>
      </p:sp>
      <p:sp>
        <p:nvSpPr>
          <p:cNvPr id="3" name="Freeform 3"/>
          <p:cNvSpPr/>
          <p:nvPr/>
        </p:nvSpPr>
        <p:spPr>
          <a:xfrm>
            <a:off x="10303169" y="3584302"/>
            <a:ext cx="5106598" cy="5673998"/>
          </a:xfrm>
          <a:custGeom>
            <a:avLst/>
            <a:gdLst/>
            <a:ahLst/>
            <a:cxnLst/>
            <a:rect l="l" t="t" r="r" b="b"/>
            <a:pathLst>
              <a:path w="5106598" h="5673998">
                <a:moveTo>
                  <a:pt x="0" y="0"/>
                </a:moveTo>
                <a:lnTo>
                  <a:pt x="5106598" y="0"/>
                </a:lnTo>
                <a:lnTo>
                  <a:pt x="5106598" y="5673998"/>
                </a:lnTo>
                <a:lnTo>
                  <a:pt x="0" y="567399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4" name="TextBox 4"/>
          <p:cNvSpPr txBox="1"/>
          <p:nvPr/>
        </p:nvSpPr>
        <p:spPr>
          <a:xfrm>
            <a:off x="2648161" y="3599752"/>
            <a:ext cx="7364878" cy="6410129"/>
          </a:xfrm>
          <a:prstGeom prst="rect">
            <a:avLst/>
          </a:prstGeom>
        </p:spPr>
        <p:txBody>
          <a:bodyPr lIns="0" tIns="0" rIns="0" bIns="0" rtlCol="0" anchor="t">
            <a:spAutoFit/>
          </a:bodyPr>
          <a:lstStyle/>
          <a:p>
            <a:pPr algn="l">
              <a:lnSpc>
                <a:spcPts val="3607"/>
              </a:lnSpc>
            </a:pPr>
            <a:r>
              <a:rPr lang="en-US" sz="3192" u="sng">
                <a:solidFill>
                  <a:srgbClr val="545454"/>
                </a:solidFill>
                <a:latin typeface="Canva Sans"/>
                <a:ea typeface="Canva Sans"/>
                <a:cs typeface="Canva Sans"/>
                <a:sym typeface="Canva Sans"/>
                <a:hlinkClick r:id="rId6" tooltip="https://www.greencareershub.com"/>
              </a:rPr>
              <a:t>Green Careers Hub</a:t>
            </a:r>
          </a:p>
          <a:p>
            <a:pPr algn="l">
              <a:lnSpc>
                <a:spcPts val="3607"/>
              </a:lnSpc>
            </a:pPr>
            <a:endParaRPr lang="en-US" sz="3192" u="sng">
              <a:solidFill>
                <a:srgbClr val="545454"/>
              </a:solidFill>
              <a:latin typeface="Canva Sans"/>
              <a:ea typeface="Canva Sans"/>
              <a:cs typeface="Canva Sans"/>
              <a:sym typeface="Canva Sans"/>
              <a:hlinkClick r:id="rId6" tooltip="https://www.greencareershub.com"/>
            </a:endParaRPr>
          </a:p>
          <a:p>
            <a:pPr algn="l">
              <a:lnSpc>
                <a:spcPts val="3607"/>
              </a:lnSpc>
            </a:pPr>
            <a:r>
              <a:rPr lang="en-US" sz="3192" u="sng">
                <a:solidFill>
                  <a:srgbClr val="545454"/>
                </a:solidFill>
                <a:latin typeface="Canva Sans"/>
                <a:ea typeface="Canva Sans"/>
                <a:cs typeface="Canva Sans"/>
                <a:sym typeface="Canva Sans"/>
                <a:hlinkClick r:id="rId7" tooltip="https://retrofitskills.org/training/"/>
              </a:rPr>
              <a:t>Retrofit Skills Centre</a:t>
            </a:r>
            <a:r>
              <a:rPr lang="en-US" sz="3192">
                <a:solidFill>
                  <a:srgbClr val="545454"/>
                </a:solidFill>
                <a:latin typeface="Canva Sans"/>
                <a:ea typeface="Canva Sans"/>
                <a:cs typeface="Canva Sans"/>
                <a:sym typeface="Canva Sans"/>
              </a:rPr>
              <a:t> </a:t>
            </a:r>
          </a:p>
          <a:p>
            <a:pPr algn="l">
              <a:lnSpc>
                <a:spcPts val="3607"/>
              </a:lnSpc>
            </a:pPr>
            <a:endParaRPr lang="en-US" sz="3192">
              <a:solidFill>
                <a:srgbClr val="545454"/>
              </a:solidFill>
              <a:latin typeface="Canva Sans"/>
              <a:ea typeface="Canva Sans"/>
              <a:cs typeface="Canva Sans"/>
              <a:sym typeface="Canva Sans"/>
            </a:endParaRPr>
          </a:p>
          <a:p>
            <a:pPr algn="l">
              <a:lnSpc>
                <a:spcPts val="3607"/>
              </a:lnSpc>
            </a:pPr>
            <a:r>
              <a:rPr lang="en-US" sz="3192" u="sng">
                <a:solidFill>
                  <a:srgbClr val="545454"/>
                </a:solidFill>
                <a:latin typeface="Canva Sans"/>
                <a:ea typeface="Canva Sans"/>
                <a:cs typeface="Canva Sans"/>
                <a:sym typeface="Canva Sans"/>
                <a:hlinkClick r:id="rId8" tooltip="https://nationalcareers.service.gov.uk/explore-careers"/>
              </a:rPr>
              <a:t>National Careers Service</a:t>
            </a:r>
          </a:p>
          <a:p>
            <a:pPr algn="l">
              <a:lnSpc>
                <a:spcPts val="3607"/>
              </a:lnSpc>
            </a:pPr>
            <a:endParaRPr lang="en-US" sz="3192" u="sng">
              <a:solidFill>
                <a:srgbClr val="545454"/>
              </a:solidFill>
              <a:latin typeface="Canva Sans"/>
              <a:ea typeface="Canva Sans"/>
              <a:cs typeface="Canva Sans"/>
              <a:sym typeface="Canva Sans"/>
              <a:hlinkClick r:id="rId8" tooltip="https://nationalcareers.service.gov.uk/explore-careers"/>
            </a:endParaRPr>
          </a:p>
          <a:p>
            <a:pPr algn="l">
              <a:lnSpc>
                <a:spcPts val="3607"/>
              </a:lnSpc>
            </a:pPr>
            <a:r>
              <a:rPr lang="en-US" sz="3192" u="sng">
                <a:solidFill>
                  <a:srgbClr val="545454"/>
                </a:solidFill>
                <a:latin typeface="Canva Sans"/>
                <a:ea typeface="Canva Sans"/>
                <a:cs typeface="Canva Sans"/>
                <a:sym typeface="Canva Sans"/>
                <a:hlinkClick r:id="rId9" tooltip="https://www.findapprenticeship.service.gov.uk/apprenticeshipsearch"/>
              </a:rPr>
              <a:t>Gov.uk - Find an Apprenticeship</a:t>
            </a:r>
          </a:p>
          <a:p>
            <a:pPr algn="l">
              <a:lnSpc>
                <a:spcPts val="3607"/>
              </a:lnSpc>
            </a:pPr>
            <a:endParaRPr lang="en-US" sz="3192" u="sng">
              <a:solidFill>
                <a:srgbClr val="545454"/>
              </a:solidFill>
              <a:latin typeface="Canva Sans"/>
              <a:ea typeface="Canva Sans"/>
              <a:cs typeface="Canva Sans"/>
              <a:sym typeface="Canva Sans"/>
              <a:hlinkClick r:id="rId9" tooltip="https://www.findapprenticeship.service.gov.uk/apprenticeshipsearch"/>
            </a:endParaRPr>
          </a:p>
          <a:p>
            <a:pPr algn="l">
              <a:lnSpc>
                <a:spcPts val="3607"/>
              </a:lnSpc>
            </a:pPr>
            <a:r>
              <a:rPr lang="en-US" sz="3192">
                <a:solidFill>
                  <a:srgbClr val="545454"/>
                </a:solidFill>
                <a:latin typeface="Canva Sans"/>
                <a:ea typeface="Canva Sans"/>
                <a:cs typeface="Canva Sans"/>
                <a:sym typeface="Canva Sans"/>
              </a:rPr>
              <a:t>Course finder:</a:t>
            </a:r>
          </a:p>
          <a:p>
            <a:pPr algn="l">
              <a:lnSpc>
                <a:spcPts val="3607"/>
              </a:lnSpc>
            </a:pPr>
            <a:r>
              <a:rPr lang="en-US" sz="3192" u="sng">
                <a:solidFill>
                  <a:srgbClr val="545454"/>
                </a:solidFill>
                <a:latin typeface="Canva Sans"/>
                <a:ea typeface="Canva Sans"/>
                <a:cs typeface="Canva Sans"/>
                <a:sym typeface="Canva Sans"/>
                <a:hlinkClick r:id="rId10" tooltip="https://www.chesterfield.ac.uk/course_type/funded_course/"/>
              </a:rPr>
              <a:t>Chesterfield College</a:t>
            </a:r>
          </a:p>
          <a:p>
            <a:pPr algn="l">
              <a:lnSpc>
                <a:spcPts val="3607"/>
              </a:lnSpc>
            </a:pPr>
            <a:r>
              <a:rPr lang="en-US" sz="3192" u="sng">
                <a:solidFill>
                  <a:srgbClr val="545454"/>
                </a:solidFill>
                <a:latin typeface="Canva Sans"/>
                <a:ea typeface="Canva Sans"/>
                <a:cs typeface="Canva Sans"/>
                <a:sym typeface="Canva Sans"/>
                <a:hlinkClick r:id="rId11" tooltip="https://www.wnc.ac.uk/Courses/"/>
              </a:rPr>
              <a:t>Vision West Notts College</a:t>
            </a:r>
          </a:p>
          <a:p>
            <a:pPr algn="l">
              <a:lnSpc>
                <a:spcPts val="3607"/>
              </a:lnSpc>
            </a:pPr>
            <a:r>
              <a:rPr lang="en-US" sz="3192" u="sng">
                <a:solidFill>
                  <a:srgbClr val="545454"/>
                </a:solidFill>
                <a:latin typeface="Canva Sans"/>
                <a:ea typeface="Canva Sans"/>
                <a:cs typeface="Canva Sans"/>
                <a:sym typeface="Canva Sans"/>
                <a:hlinkClick r:id="rId12" tooltip="https://www.nnc.ac.uk/career-pathways/"/>
              </a:rPr>
              <a:t>North Notts College</a:t>
            </a:r>
          </a:p>
          <a:p>
            <a:pPr algn="l">
              <a:lnSpc>
                <a:spcPts val="3607"/>
              </a:lnSpc>
            </a:pPr>
            <a:r>
              <a:rPr lang="en-US" sz="3192" u="sng">
                <a:solidFill>
                  <a:srgbClr val="545454"/>
                </a:solidFill>
                <a:latin typeface="Canva Sans"/>
                <a:ea typeface="Canva Sans"/>
                <a:cs typeface="Canva Sans"/>
                <a:sym typeface="Canva Sans"/>
                <a:hlinkClick r:id="rId13" tooltip="https://www.ntu.ac.uk/study-and-courses"/>
              </a:rPr>
              <a:t>Nottingham Trent University</a:t>
            </a:r>
          </a:p>
          <a:p>
            <a:pPr marL="0" lvl="0" indent="0" algn="l">
              <a:lnSpc>
                <a:spcPts val="3607"/>
              </a:lnSpc>
            </a:pPr>
            <a:endParaRPr lang="en-US" sz="3192" u="sng">
              <a:solidFill>
                <a:srgbClr val="545454"/>
              </a:solidFill>
              <a:latin typeface="Canva Sans"/>
              <a:ea typeface="Canva Sans"/>
              <a:cs typeface="Canva Sans"/>
              <a:sym typeface="Canva Sans"/>
              <a:hlinkClick r:id="rId13" tooltip="https://www.ntu.ac.uk/study-and-courses"/>
            </a:endParaRPr>
          </a:p>
        </p:txBody>
      </p:sp>
      <p:sp>
        <p:nvSpPr>
          <p:cNvPr id="5" name="TextBox 5"/>
          <p:cNvSpPr txBox="1"/>
          <p:nvPr/>
        </p:nvSpPr>
        <p:spPr>
          <a:xfrm>
            <a:off x="1028700" y="1018750"/>
            <a:ext cx="15281388" cy="936625"/>
          </a:xfrm>
          <a:prstGeom prst="rect">
            <a:avLst/>
          </a:prstGeom>
        </p:spPr>
        <p:txBody>
          <a:bodyPr lIns="0" tIns="0" rIns="0" bIns="0" rtlCol="0" anchor="t">
            <a:spAutoFit/>
          </a:bodyPr>
          <a:lstStyle/>
          <a:p>
            <a:pPr algn="l">
              <a:lnSpc>
                <a:spcPts val="7700"/>
              </a:lnSpc>
            </a:pPr>
            <a:r>
              <a:rPr lang="en-US" sz="5500" b="1">
                <a:solidFill>
                  <a:srgbClr val="FFFFFF"/>
                </a:solidFill>
                <a:latin typeface="Canva Sans Bold"/>
                <a:ea typeface="Canva Sans Bold"/>
                <a:cs typeface="Canva Sans Bold"/>
                <a:sym typeface="Canva Sans Bold"/>
              </a:rPr>
              <a:t>More information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975208" y="-33042"/>
            <a:ext cx="12741643" cy="10488940"/>
            <a:chOff x="0" y="0"/>
            <a:chExt cx="12496330" cy="10287000"/>
          </a:xfrm>
        </p:grpSpPr>
        <p:sp>
          <p:nvSpPr>
            <p:cNvPr id="3" name="Freeform 3"/>
            <p:cNvSpPr/>
            <p:nvPr/>
          </p:nvSpPr>
          <p:spPr>
            <a:xfrm>
              <a:off x="0" y="0"/>
              <a:ext cx="12496292" cy="10287000"/>
            </a:xfrm>
            <a:custGeom>
              <a:avLst/>
              <a:gdLst/>
              <a:ahLst/>
              <a:cxnLst/>
              <a:rect l="l" t="t" r="r" b="b"/>
              <a:pathLst>
                <a:path w="12496292" h="10287000">
                  <a:moveTo>
                    <a:pt x="0" y="0"/>
                  </a:moveTo>
                  <a:lnTo>
                    <a:pt x="0" y="10287000"/>
                  </a:lnTo>
                  <a:lnTo>
                    <a:pt x="12496292" y="10287000"/>
                  </a:lnTo>
                  <a:lnTo>
                    <a:pt x="12496292" y="0"/>
                  </a:lnTo>
                  <a:close/>
                </a:path>
              </a:pathLst>
            </a:custGeom>
            <a:solidFill>
              <a:srgbClr val="5BB278"/>
            </a:solidFill>
          </p:spPr>
          <p:txBody>
            <a:bodyPr/>
            <a:lstStyle/>
            <a:p>
              <a:endParaRPr lang="en-GB"/>
            </a:p>
          </p:txBody>
        </p:sp>
      </p:grpSp>
      <p:sp>
        <p:nvSpPr>
          <p:cNvPr id="4" name="Freeform 4"/>
          <p:cNvSpPr/>
          <p:nvPr/>
        </p:nvSpPr>
        <p:spPr>
          <a:xfrm>
            <a:off x="0" y="0"/>
            <a:ext cx="11766435" cy="10287000"/>
          </a:xfrm>
          <a:custGeom>
            <a:avLst/>
            <a:gdLst/>
            <a:ahLst/>
            <a:cxnLst/>
            <a:rect l="l" t="t" r="r" b="b"/>
            <a:pathLst>
              <a:path w="11766435" h="10287000">
                <a:moveTo>
                  <a:pt x="0" y="0"/>
                </a:moveTo>
                <a:lnTo>
                  <a:pt x="11766435" y="0"/>
                </a:lnTo>
                <a:lnTo>
                  <a:pt x="11766435" y="10287000"/>
                </a:lnTo>
                <a:lnTo>
                  <a:pt x="0" y="10287000"/>
                </a:lnTo>
                <a:lnTo>
                  <a:pt x="0" y="0"/>
                </a:lnTo>
                <a:close/>
              </a:path>
            </a:pathLst>
          </a:custGeom>
          <a:blipFill>
            <a:blip r:embed="rId3"/>
            <a:stretch>
              <a:fillRect l="-12500" r="-42925"/>
            </a:stretch>
          </a:blipFill>
        </p:spPr>
        <p:txBody>
          <a:bodyPr/>
          <a:lstStyle/>
          <a:p>
            <a:endParaRPr lang="en-GB"/>
          </a:p>
        </p:txBody>
      </p:sp>
      <p:sp>
        <p:nvSpPr>
          <p:cNvPr id="7" name="Freeform 7"/>
          <p:cNvSpPr/>
          <p:nvPr/>
        </p:nvSpPr>
        <p:spPr>
          <a:xfrm>
            <a:off x="2552700" y="1028700"/>
            <a:ext cx="5698479" cy="8229600"/>
          </a:xfrm>
          <a:custGeom>
            <a:avLst/>
            <a:gdLst/>
            <a:ahLst/>
            <a:cxnLst/>
            <a:rect l="l" t="t" r="r" b="b"/>
            <a:pathLst>
              <a:path w="5698479" h="8229600">
                <a:moveTo>
                  <a:pt x="0" y="0"/>
                </a:moveTo>
                <a:lnTo>
                  <a:pt x="5698479" y="0"/>
                </a:lnTo>
                <a:lnTo>
                  <a:pt x="5698479" y="8229600"/>
                </a:lnTo>
                <a:lnTo>
                  <a:pt x="0" y="8229600"/>
                </a:lnTo>
                <a:lnTo>
                  <a:pt x="0" y="0"/>
                </a:lnTo>
                <a:close/>
              </a:path>
            </a:pathLst>
          </a:custGeom>
          <a:blipFill>
            <a:blip r:embed="rId4"/>
            <a:stretch>
              <a:fillRect/>
            </a:stretch>
          </a:blipFill>
        </p:spPr>
        <p:txBody>
          <a:bodyPr/>
          <a:lstStyle/>
          <a:p>
            <a:endParaRPr lang="en-GB"/>
          </a:p>
        </p:txBody>
      </p:sp>
      <p:sp>
        <p:nvSpPr>
          <p:cNvPr id="8" name="TextBox 8"/>
          <p:cNvSpPr txBox="1"/>
          <p:nvPr/>
        </p:nvSpPr>
        <p:spPr>
          <a:xfrm>
            <a:off x="10135601" y="1820932"/>
            <a:ext cx="7173395" cy="738507"/>
          </a:xfrm>
          <a:prstGeom prst="rect">
            <a:avLst/>
          </a:prstGeom>
        </p:spPr>
        <p:txBody>
          <a:bodyPr lIns="0" tIns="0" rIns="0" bIns="0" rtlCol="0" anchor="t">
            <a:spAutoFit/>
          </a:bodyPr>
          <a:lstStyle/>
          <a:p>
            <a:pPr algn="r">
              <a:lnSpc>
                <a:spcPts val="6019"/>
              </a:lnSpc>
            </a:pPr>
            <a:r>
              <a:rPr lang="en-US" sz="4299" i="1">
                <a:solidFill>
                  <a:srgbClr val="545454"/>
                </a:solidFill>
                <a:latin typeface="Canva Sans Italics"/>
                <a:ea typeface="Canva Sans Italics"/>
                <a:cs typeface="Canva Sans Italics"/>
                <a:sym typeface="Canva Sans Italics"/>
              </a:rPr>
              <a:t>View the Handout</a:t>
            </a:r>
          </a:p>
        </p:txBody>
      </p:sp>
      <p:pic>
        <p:nvPicPr>
          <p:cNvPr id="9" name="Picture 8" descr="A qr code with green dots&#10;&#10;Description automatically generated">
            <a:extLst>
              <a:ext uri="{FF2B5EF4-FFF2-40B4-BE49-F238E27FC236}">
                <a16:creationId xmlns:a16="http://schemas.microsoft.com/office/drawing/2014/main" id="{1ABDFD39-E5AA-C6FA-449C-58A6DA794437}"/>
              </a:ext>
            </a:extLst>
          </p:cNvPr>
          <p:cNvPicPr>
            <a:picLocks noChangeAspect="1"/>
          </p:cNvPicPr>
          <p:nvPr/>
        </p:nvPicPr>
        <p:blipFill>
          <a:blip r:embed="rId5"/>
          <a:stretch>
            <a:fillRect/>
          </a:stretch>
        </p:blipFill>
        <p:spPr>
          <a:xfrm>
            <a:off x="12708215" y="2815673"/>
            <a:ext cx="4765398" cy="576552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0"/>
            <a:ext cx="18287552" cy="3086100"/>
            <a:chOff x="0" y="0"/>
            <a:chExt cx="18287556" cy="3086100"/>
          </a:xfrm>
        </p:grpSpPr>
        <p:sp>
          <p:nvSpPr>
            <p:cNvPr id="3" name="Freeform 3"/>
            <p:cNvSpPr/>
            <p:nvPr/>
          </p:nvSpPr>
          <p:spPr>
            <a:xfrm>
              <a:off x="0" y="0"/>
              <a:ext cx="18287492" cy="3086100"/>
            </a:xfrm>
            <a:custGeom>
              <a:avLst/>
              <a:gdLst/>
              <a:ahLst/>
              <a:cxnLst/>
              <a:rect l="l" t="t" r="r" b="b"/>
              <a:pathLst>
                <a:path w="18287492" h="3086100">
                  <a:moveTo>
                    <a:pt x="0" y="0"/>
                  </a:moveTo>
                  <a:lnTo>
                    <a:pt x="0" y="3086100"/>
                  </a:lnTo>
                  <a:lnTo>
                    <a:pt x="18287492" y="3086100"/>
                  </a:lnTo>
                  <a:lnTo>
                    <a:pt x="18287492" y="0"/>
                  </a:lnTo>
                  <a:close/>
                </a:path>
              </a:pathLst>
            </a:custGeom>
            <a:solidFill>
              <a:srgbClr val="5BB278"/>
            </a:solidFill>
          </p:spPr>
          <p:txBody>
            <a:bodyPr/>
            <a:lstStyle/>
            <a:p>
              <a:endParaRPr lang="en-GB"/>
            </a:p>
          </p:txBody>
        </p:sp>
      </p:grpSp>
      <p:sp>
        <p:nvSpPr>
          <p:cNvPr id="4" name="Freeform 4"/>
          <p:cNvSpPr/>
          <p:nvPr/>
        </p:nvSpPr>
        <p:spPr>
          <a:xfrm>
            <a:off x="1028700" y="5143500"/>
            <a:ext cx="16230600" cy="3554061"/>
          </a:xfrm>
          <a:custGeom>
            <a:avLst/>
            <a:gdLst/>
            <a:ahLst/>
            <a:cxnLst/>
            <a:rect l="l" t="t" r="r" b="b"/>
            <a:pathLst>
              <a:path w="16230600" h="3554061">
                <a:moveTo>
                  <a:pt x="0" y="0"/>
                </a:moveTo>
                <a:lnTo>
                  <a:pt x="16230600" y="0"/>
                </a:lnTo>
                <a:lnTo>
                  <a:pt x="16230600" y="3554061"/>
                </a:lnTo>
                <a:lnTo>
                  <a:pt x="0" y="3554061"/>
                </a:lnTo>
                <a:lnTo>
                  <a:pt x="0" y="0"/>
                </a:lnTo>
                <a:close/>
              </a:path>
            </a:pathLst>
          </a:custGeom>
          <a:blipFill>
            <a:blip r:embed="rId3"/>
            <a:stretch>
              <a:fillRect/>
            </a:stretch>
          </a:blipFill>
        </p:spPr>
        <p:txBody>
          <a:bodyPr/>
          <a:lstStyle/>
          <a:p>
            <a:endParaRPr lang="en-GB"/>
          </a:p>
        </p:txBody>
      </p:sp>
      <p:sp>
        <p:nvSpPr>
          <p:cNvPr id="5" name="TextBox 5"/>
          <p:cNvSpPr txBox="1"/>
          <p:nvPr/>
        </p:nvSpPr>
        <p:spPr>
          <a:xfrm>
            <a:off x="1028476" y="3568792"/>
            <a:ext cx="16230600" cy="1207846"/>
          </a:xfrm>
          <a:prstGeom prst="rect">
            <a:avLst/>
          </a:prstGeom>
        </p:spPr>
        <p:txBody>
          <a:bodyPr lIns="0" tIns="0" rIns="0" bIns="0" rtlCol="0" anchor="t">
            <a:spAutoFit/>
          </a:bodyPr>
          <a:lstStyle/>
          <a:p>
            <a:pPr algn="ctr">
              <a:lnSpc>
                <a:spcPts val="4888"/>
              </a:lnSpc>
            </a:pPr>
            <a:r>
              <a:rPr lang="en-US" sz="3499" i="1">
                <a:solidFill>
                  <a:srgbClr val="545454"/>
                </a:solidFill>
                <a:latin typeface="Canva Sans Italics"/>
                <a:ea typeface="Canva Sans Italics"/>
                <a:cs typeface="Canva Sans Italics"/>
                <a:sym typeface="Canva Sans Italics"/>
              </a:rPr>
              <a:t>“Employment in an activity that contributes to protecting or restoring the environment, including those that mitigate or adapt to climate change”</a:t>
            </a:r>
          </a:p>
        </p:txBody>
      </p:sp>
      <p:sp>
        <p:nvSpPr>
          <p:cNvPr id="6" name="Freeform 6"/>
          <p:cNvSpPr/>
          <p:nvPr/>
        </p:nvSpPr>
        <p:spPr>
          <a:xfrm>
            <a:off x="0" y="0"/>
            <a:ext cx="18287552" cy="3086100"/>
          </a:xfrm>
          <a:custGeom>
            <a:avLst/>
            <a:gdLst/>
            <a:ahLst/>
            <a:cxnLst/>
            <a:rect l="l" t="t" r="r" b="b"/>
            <a:pathLst>
              <a:path w="18287552" h="3086100">
                <a:moveTo>
                  <a:pt x="0" y="0"/>
                </a:moveTo>
                <a:lnTo>
                  <a:pt x="18287552" y="0"/>
                </a:lnTo>
                <a:lnTo>
                  <a:pt x="18287552" y="3086100"/>
                </a:lnTo>
                <a:lnTo>
                  <a:pt x="0" y="3086100"/>
                </a:lnTo>
                <a:lnTo>
                  <a:pt x="0" y="0"/>
                </a:lnTo>
                <a:close/>
              </a:path>
            </a:pathLst>
          </a:custGeom>
          <a:blipFill>
            <a:blip r:embed="rId4"/>
            <a:stretch>
              <a:fillRect l="-8745" t="-4371" b="-258105"/>
            </a:stretch>
          </a:blipFill>
        </p:spPr>
        <p:txBody>
          <a:bodyPr/>
          <a:lstStyle/>
          <a:p>
            <a:endParaRPr lang="en-GB"/>
          </a:p>
        </p:txBody>
      </p:sp>
      <p:sp>
        <p:nvSpPr>
          <p:cNvPr id="7" name="TextBox 7"/>
          <p:cNvSpPr txBox="1"/>
          <p:nvPr/>
        </p:nvSpPr>
        <p:spPr>
          <a:xfrm>
            <a:off x="1028700" y="956139"/>
            <a:ext cx="12758804" cy="1028700"/>
          </a:xfrm>
          <a:prstGeom prst="rect">
            <a:avLst/>
          </a:prstGeom>
        </p:spPr>
        <p:txBody>
          <a:bodyPr lIns="0" tIns="0" rIns="0" bIns="0" rtlCol="0" anchor="t">
            <a:spAutoFit/>
          </a:bodyPr>
          <a:lstStyle/>
          <a:p>
            <a:pPr algn="l">
              <a:lnSpc>
                <a:spcPts val="8400"/>
              </a:lnSpc>
            </a:pPr>
            <a:r>
              <a:rPr lang="en-US" sz="6000" b="1">
                <a:solidFill>
                  <a:srgbClr val="FFFFFF"/>
                </a:solidFill>
                <a:latin typeface="Canva Sans Bold"/>
                <a:ea typeface="Canva Sans Bold"/>
                <a:cs typeface="Canva Sans Bold"/>
                <a:sym typeface="Canva Sans Bold"/>
              </a:rPr>
              <a:t>Green Skills and why they matter</a:t>
            </a:r>
          </a:p>
        </p:txBody>
      </p:sp>
      <p:sp>
        <p:nvSpPr>
          <p:cNvPr id="8" name="TextBox 8"/>
          <p:cNvSpPr txBox="1"/>
          <p:nvPr/>
        </p:nvSpPr>
        <p:spPr>
          <a:xfrm>
            <a:off x="13304746" y="9002361"/>
            <a:ext cx="3954330" cy="613412"/>
          </a:xfrm>
          <a:prstGeom prst="rect">
            <a:avLst/>
          </a:prstGeom>
        </p:spPr>
        <p:txBody>
          <a:bodyPr lIns="0" tIns="0" rIns="0" bIns="0" rtlCol="0" anchor="t">
            <a:spAutoFit/>
          </a:bodyPr>
          <a:lstStyle/>
          <a:p>
            <a:pPr marL="0" lvl="0" indent="0" algn="r">
              <a:lnSpc>
                <a:spcPts val="5039"/>
              </a:lnSpc>
              <a:spcBef>
                <a:spcPct val="0"/>
              </a:spcBef>
            </a:pPr>
            <a:r>
              <a:rPr lang="en-US" sz="3599" i="1" u="sng" dirty="0">
                <a:solidFill>
                  <a:srgbClr val="545454"/>
                </a:solidFill>
                <a:latin typeface="Canva Sans Italics"/>
                <a:ea typeface="Canva Sans Italics"/>
                <a:cs typeface="Canva Sans Italics"/>
                <a:sym typeface="Canva Sans Italics"/>
                <a:hlinkClick r:id="rId5" tooltip="https://www.youtube.com/watch?v=3pjr86ie_EE"/>
              </a:rPr>
              <a:t>Green Skills Video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0"/>
            <a:ext cx="18287552" cy="3086100"/>
            <a:chOff x="0" y="0"/>
            <a:chExt cx="18287556" cy="3086100"/>
          </a:xfrm>
        </p:grpSpPr>
        <p:sp>
          <p:nvSpPr>
            <p:cNvPr id="3" name="Freeform 3"/>
            <p:cNvSpPr/>
            <p:nvPr/>
          </p:nvSpPr>
          <p:spPr>
            <a:xfrm>
              <a:off x="0" y="0"/>
              <a:ext cx="18287492" cy="3086100"/>
            </a:xfrm>
            <a:custGeom>
              <a:avLst/>
              <a:gdLst/>
              <a:ahLst/>
              <a:cxnLst/>
              <a:rect l="l" t="t" r="r" b="b"/>
              <a:pathLst>
                <a:path w="18287492" h="3086100">
                  <a:moveTo>
                    <a:pt x="0" y="0"/>
                  </a:moveTo>
                  <a:lnTo>
                    <a:pt x="0" y="3086100"/>
                  </a:lnTo>
                  <a:lnTo>
                    <a:pt x="18287492" y="3086100"/>
                  </a:lnTo>
                  <a:lnTo>
                    <a:pt x="18287492" y="0"/>
                  </a:lnTo>
                  <a:close/>
                </a:path>
              </a:pathLst>
            </a:custGeom>
            <a:solidFill>
              <a:srgbClr val="5BB278"/>
            </a:solidFill>
          </p:spPr>
          <p:txBody>
            <a:bodyPr/>
            <a:lstStyle/>
            <a:p>
              <a:endParaRPr lang="en-GB"/>
            </a:p>
          </p:txBody>
        </p:sp>
      </p:grpSp>
      <p:sp>
        <p:nvSpPr>
          <p:cNvPr id="4" name="Freeform 4"/>
          <p:cNvSpPr/>
          <p:nvPr/>
        </p:nvSpPr>
        <p:spPr>
          <a:xfrm>
            <a:off x="0" y="0"/>
            <a:ext cx="18287552" cy="3086100"/>
          </a:xfrm>
          <a:custGeom>
            <a:avLst/>
            <a:gdLst/>
            <a:ahLst/>
            <a:cxnLst/>
            <a:rect l="l" t="t" r="r" b="b"/>
            <a:pathLst>
              <a:path w="18287552" h="3086100">
                <a:moveTo>
                  <a:pt x="0" y="0"/>
                </a:moveTo>
                <a:lnTo>
                  <a:pt x="18287552" y="0"/>
                </a:lnTo>
                <a:lnTo>
                  <a:pt x="18287552" y="3086100"/>
                </a:lnTo>
                <a:lnTo>
                  <a:pt x="0" y="3086100"/>
                </a:lnTo>
                <a:lnTo>
                  <a:pt x="0" y="0"/>
                </a:lnTo>
                <a:close/>
              </a:path>
            </a:pathLst>
          </a:custGeom>
          <a:blipFill>
            <a:blip r:embed="rId3"/>
            <a:stretch>
              <a:fillRect l="-8745" t="-4371" b="-258105"/>
            </a:stretch>
          </a:blipFill>
        </p:spPr>
        <p:txBody>
          <a:bodyPr/>
          <a:lstStyle/>
          <a:p>
            <a:endParaRPr lang="en-GB"/>
          </a:p>
        </p:txBody>
      </p:sp>
      <p:sp>
        <p:nvSpPr>
          <p:cNvPr id="5" name="TextBox 5"/>
          <p:cNvSpPr txBox="1"/>
          <p:nvPr/>
        </p:nvSpPr>
        <p:spPr>
          <a:xfrm>
            <a:off x="1028700" y="1004570"/>
            <a:ext cx="15947803" cy="962660"/>
          </a:xfrm>
          <a:prstGeom prst="rect">
            <a:avLst/>
          </a:prstGeom>
        </p:spPr>
        <p:txBody>
          <a:bodyPr lIns="0" tIns="0" rIns="0" bIns="0" rtlCol="0" anchor="t">
            <a:spAutoFit/>
          </a:bodyPr>
          <a:lstStyle/>
          <a:p>
            <a:pPr algn="l">
              <a:lnSpc>
                <a:spcPts val="7840"/>
              </a:lnSpc>
            </a:pPr>
            <a:r>
              <a:rPr lang="en-US" sz="5600" b="1">
                <a:solidFill>
                  <a:srgbClr val="FFFFFF"/>
                </a:solidFill>
                <a:latin typeface="Canva Sans Bold"/>
                <a:ea typeface="Canva Sans Bold"/>
                <a:cs typeface="Canva Sans Bold"/>
                <a:sym typeface="Canva Sans Bold"/>
              </a:rPr>
              <a:t>Where do Carbon Emissions come from? </a:t>
            </a:r>
          </a:p>
        </p:txBody>
      </p:sp>
      <p:grpSp>
        <p:nvGrpSpPr>
          <p:cNvPr id="6" name="Group 6"/>
          <p:cNvGrpSpPr/>
          <p:nvPr/>
        </p:nvGrpSpPr>
        <p:grpSpPr>
          <a:xfrm>
            <a:off x="4767513" y="3594127"/>
            <a:ext cx="8752975" cy="5934953"/>
            <a:chOff x="0" y="0"/>
            <a:chExt cx="11670633" cy="7913271"/>
          </a:xfrm>
        </p:grpSpPr>
        <p:sp>
          <p:nvSpPr>
            <p:cNvPr id="7" name="Freeform 7"/>
            <p:cNvSpPr/>
            <p:nvPr/>
          </p:nvSpPr>
          <p:spPr>
            <a:xfrm>
              <a:off x="0" y="1606328"/>
              <a:ext cx="10738367" cy="4806698"/>
            </a:xfrm>
            <a:custGeom>
              <a:avLst/>
              <a:gdLst/>
              <a:ahLst/>
              <a:cxnLst/>
              <a:rect l="l" t="t" r="r" b="b"/>
              <a:pathLst>
                <a:path w="10738367" h="4806698">
                  <a:moveTo>
                    <a:pt x="0" y="0"/>
                  </a:moveTo>
                  <a:lnTo>
                    <a:pt x="10738367" y="0"/>
                  </a:lnTo>
                  <a:lnTo>
                    <a:pt x="10738367" y="4806698"/>
                  </a:lnTo>
                  <a:lnTo>
                    <a:pt x="0" y="4806698"/>
                  </a:lnTo>
                  <a:lnTo>
                    <a:pt x="0" y="0"/>
                  </a:lnTo>
                  <a:close/>
                </a:path>
              </a:pathLst>
            </a:custGeom>
            <a:blipFill>
              <a:blip r:embed="rId4"/>
              <a:stretch>
                <a:fillRect/>
              </a:stretch>
            </a:blipFill>
          </p:spPr>
          <p:txBody>
            <a:bodyPr/>
            <a:lstStyle/>
            <a:p>
              <a:endParaRPr lang="en-GB"/>
            </a:p>
          </p:txBody>
        </p:sp>
        <p:sp>
          <p:nvSpPr>
            <p:cNvPr id="8" name="TextBox 8"/>
            <p:cNvSpPr txBox="1"/>
            <p:nvPr/>
          </p:nvSpPr>
          <p:spPr>
            <a:xfrm>
              <a:off x="198083" y="6665636"/>
              <a:ext cx="1975246" cy="1247635"/>
            </a:xfrm>
            <a:prstGeom prst="rect">
              <a:avLst/>
            </a:prstGeom>
          </p:spPr>
          <p:txBody>
            <a:bodyPr lIns="0" tIns="0" rIns="0" bIns="0" rtlCol="0" anchor="t">
              <a:spAutoFit/>
            </a:bodyPr>
            <a:lstStyle/>
            <a:p>
              <a:pPr algn="ctr">
                <a:lnSpc>
                  <a:spcPts val="3796"/>
                </a:lnSpc>
              </a:pPr>
              <a:r>
                <a:rPr lang="en-US" sz="2760" b="1">
                  <a:solidFill>
                    <a:srgbClr val="545454"/>
                  </a:solidFill>
                  <a:latin typeface="Canva Sans Bold"/>
                  <a:ea typeface="Canva Sans Bold"/>
                  <a:cs typeface="Canva Sans Bold"/>
                  <a:sym typeface="Canva Sans Bold"/>
                </a:rPr>
                <a:t>Industry </a:t>
              </a:r>
              <a:r>
                <a:rPr lang="en-US" sz="2760">
                  <a:solidFill>
                    <a:srgbClr val="545454"/>
                  </a:solidFill>
                  <a:latin typeface="Canva Sans"/>
                  <a:ea typeface="Canva Sans"/>
                  <a:cs typeface="Canva Sans"/>
                  <a:sym typeface="Canva Sans"/>
                </a:rPr>
                <a:t>16%</a:t>
              </a:r>
            </a:p>
          </p:txBody>
        </p:sp>
        <p:sp>
          <p:nvSpPr>
            <p:cNvPr id="9" name="TextBox 9"/>
            <p:cNvSpPr txBox="1"/>
            <p:nvPr/>
          </p:nvSpPr>
          <p:spPr>
            <a:xfrm>
              <a:off x="39316" y="-37355"/>
              <a:ext cx="2299136" cy="1241966"/>
            </a:xfrm>
            <a:prstGeom prst="rect">
              <a:avLst/>
            </a:prstGeom>
          </p:spPr>
          <p:txBody>
            <a:bodyPr lIns="0" tIns="0" rIns="0" bIns="0" rtlCol="0" anchor="t">
              <a:spAutoFit/>
            </a:bodyPr>
            <a:lstStyle/>
            <a:p>
              <a:pPr algn="ctr">
                <a:lnSpc>
                  <a:spcPts val="3796"/>
                </a:lnSpc>
              </a:pPr>
              <a:r>
                <a:rPr lang="en-US" sz="2760" b="1">
                  <a:solidFill>
                    <a:srgbClr val="545454"/>
                  </a:solidFill>
                  <a:latin typeface="Canva Sans Bold"/>
                  <a:ea typeface="Canva Sans Bold"/>
                  <a:cs typeface="Canva Sans Bold"/>
                  <a:sym typeface="Canva Sans Bold"/>
                </a:rPr>
                <a:t>Transport </a:t>
              </a:r>
              <a:r>
                <a:rPr lang="en-US" sz="2760">
                  <a:solidFill>
                    <a:srgbClr val="545454"/>
                  </a:solidFill>
                  <a:latin typeface="Canva Sans"/>
                  <a:ea typeface="Canva Sans"/>
                  <a:cs typeface="Canva Sans"/>
                  <a:sym typeface="Canva Sans"/>
                </a:rPr>
                <a:t>28%</a:t>
              </a:r>
            </a:p>
          </p:txBody>
        </p:sp>
        <p:sp>
          <p:nvSpPr>
            <p:cNvPr id="10" name="TextBox 10"/>
            <p:cNvSpPr txBox="1"/>
            <p:nvPr/>
          </p:nvSpPr>
          <p:spPr>
            <a:xfrm>
              <a:off x="4026216" y="6665636"/>
              <a:ext cx="2737816" cy="1247635"/>
            </a:xfrm>
            <a:prstGeom prst="rect">
              <a:avLst/>
            </a:prstGeom>
          </p:spPr>
          <p:txBody>
            <a:bodyPr lIns="0" tIns="0" rIns="0" bIns="0" rtlCol="0" anchor="t">
              <a:spAutoFit/>
            </a:bodyPr>
            <a:lstStyle/>
            <a:p>
              <a:pPr algn="ctr">
                <a:lnSpc>
                  <a:spcPts val="3796"/>
                </a:lnSpc>
              </a:pPr>
              <a:r>
                <a:rPr lang="en-US" sz="2760" b="1">
                  <a:solidFill>
                    <a:srgbClr val="545454"/>
                  </a:solidFill>
                  <a:latin typeface="Canva Sans Bold"/>
                  <a:ea typeface="Canva Sans Bold"/>
                  <a:cs typeface="Canva Sans Bold"/>
                  <a:sym typeface="Canva Sans Bold"/>
                </a:rPr>
                <a:t>Agriculture </a:t>
              </a:r>
              <a:r>
                <a:rPr lang="en-US" sz="2760">
                  <a:solidFill>
                    <a:srgbClr val="545454"/>
                  </a:solidFill>
                  <a:latin typeface="Canva Sans"/>
                  <a:ea typeface="Canva Sans"/>
                  <a:cs typeface="Canva Sans"/>
                  <a:sym typeface="Canva Sans"/>
                </a:rPr>
                <a:t>11%</a:t>
              </a:r>
            </a:p>
          </p:txBody>
        </p:sp>
        <p:sp>
          <p:nvSpPr>
            <p:cNvPr id="11" name="TextBox 11"/>
            <p:cNvSpPr txBox="1"/>
            <p:nvPr/>
          </p:nvSpPr>
          <p:spPr>
            <a:xfrm>
              <a:off x="3722488" y="-38100"/>
              <a:ext cx="3357427" cy="1247635"/>
            </a:xfrm>
            <a:prstGeom prst="rect">
              <a:avLst/>
            </a:prstGeom>
          </p:spPr>
          <p:txBody>
            <a:bodyPr lIns="0" tIns="0" rIns="0" bIns="0" rtlCol="0" anchor="t">
              <a:spAutoFit/>
            </a:bodyPr>
            <a:lstStyle/>
            <a:p>
              <a:pPr algn="ctr">
                <a:lnSpc>
                  <a:spcPts val="3796"/>
                </a:lnSpc>
              </a:pPr>
              <a:r>
                <a:rPr lang="en-US" sz="2760" b="1">
                  <a:solidFill>
                    <a:srgbClr val="545454"/>
                  </a:solidFill>
                  <a:latin typeface="Canva Sans Bold"/>
                  <a:ea typeface="Canva Sans Bold"/>
                  <a:cs typeface="Canva Sans Bold"/>
                  <a:sym typeface="Canva Sans Bold"/>
                </a:rPr>
                <a:t>Energy Supply </a:t>
              </a:r>
              <a:r>
                <a:rPr lang="en-US" sz="2760">
                  <a:solidFill>
                    <a:srgbClr val="545454"/>
                  </a:solidFill>
                  <a:latin typeface="Canva Sans"/>
                  <a:ea typeface="Canva Sans"/>
                  <a:cs typeface="Canva Sans"/>
                  <a:sym typeface="Canva Sans"/>
                </a:rPr>
                <a:t>20%</a:t>
              </a:r>
            </a:p>
          </p:txBody>
        </p:sp>
        <p:sp>
          <p:nvSpPr>
            <p:cNvPr id="12" name="TextBox 12"/>
            <p:cNvSpPr txBox="1"/>
            <p:nvPr/>
          </p:nvSpPr>
          <p:spPr>
            <a:xfrm>
              <a:off x="8508293" y="-37355"/>
              <a:ext cx="2166871" cy="1247635"/>
            </a:xfrm>
            <a:prstGeom prst="rect">
              <a:avLst/>
            </a:prstGeom>
          </p:spPr>
          <p:txBody>
            <a:bodyPr lIns="0" tIns="0" rIns="0" bIns="0" rtlCol="0" anchor="t">
              <a:spAutoFit/>
            </a:bodyPr>
            <a:lstStyle/>
            <a:p>
              <a:pPr algn="ctr">
                <a:lnSpc>
                  <a:spcPts val="3796"/>
                </a:lnSpc>
              </a:pPr>
              <a:r>
                <a:rPr lang="en-US" sz="2760" b="1">
                  <a:solidFill>
                    <a:srgbClr val="545454"/>
                  </a:solidFill>
                  <a:latin typeface="Canva Sans Bold"/>
                  <a:ea typeface="Canva Sans Bold"/>
                  <a:cs typeface="Canva Sans Bold"/>
                  <a:sym typeface="Canva Sans Bold"/>
                </a:rPr>
                <a:t>Buildings </a:t>
              </a:r>
              <a:r>
                <a:rPr lang="en-US" sz="2760">
                  <a:solidFill>
                    <a:srgbClr val="545454"/>
                  </a:solidFill>
                  <a:latin typeface="Canva Sans"/>
                  <a:ea typeface="Canva Sans"/>
                  <a:cs typeface="Canva Sans"/>
                  <a:sym typeface="Canva Sans"/>
                </a:rPr>
                <a:t>18%</a:t>
              </a:r>
            </a:p>
          </p:txBody>
        </p:sp>
        <p:sp>
          <p:nvSpPr>
            <p:cNvPr id="13" name="TextBox 13"/>
            <p:cNvSpPr txBox="1"/>
            <p:nvPr/>
          </p:nvSpPr>
          <p:spPr>
            <a:xfrm>
              <a:off x="7551103" y="6665636"/>
              <a:ext cx="4119530" cy="1247635"/>
            </a:xfrm>
            <a:prstGeom prst="rect">
              <a:avLst/>
            </a:prstGeom>
          </p:spPr>
          <p:txBody>
            <a:bodyPr lIns="0" tIns="0" rIns="0" bIns="0" rtlCol="0" anchor="t">
              <a:spAutoFit/>
            </a:bodyPr>
            <a:lstStyle/>
            <a:p>
              <a:pPr algn="ctr">
                <a:lnSpc>
                  <a:spcPts val="3796"/>
                </a:lnSpc>
              </a:pPr>
              <a:r>
                <a:rPr lang="en-US" sz="2760" b="1">
                  <a:solidFill>
                    <a:srgbClr val="545454"/>
                  </a:solidFill>
                  <a:latin typeface="Canva Sans Bold"/>
                  <a:ea typeface="Canva Sans Bold"/>
                  <a:cs typeface="Canva Sans Bold"/>
                  <a:sym typeface="Canva Sans Bold"/>
                </a:rPr>
                <a:t>Waste &amp; Land Use </a:t>
              </a:r>
              <a:r>
                <a:rPr lang="en-US" sz="2760">
                  <a:solidFill>
                    <a:srgbClr val="545454"/>
                  </a:solidFill>
                  <a:latin typeface="Canva Sans"/>
                  <a:ea typeface="Canva Sans"/>
                  <a:cs typeface="Canva Sans"/>
                  <a:sym typeface="Canva Sans"/>
                </a:rPr>
                <a:t>6%</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0"/>
            <a:ext cx="18287552" cy="3086100"/>
            <a:chOff x="0" y="0"/>
            <a:chExt cx="18287556" cy="3086100"/>
          </a:xfrm>
        </p:grpSpPr>
        <p:sp>
          <p:nvSpPr>
            <p:cNvPr id="3" name="Freeform 3"/>
            <p:cNvSpPr/>
            <p:nvPr/>
          </p:nvSpPr>
          <p:spPr>
            <a:xfrm>
              <a:off x="0" y="0"/>
              <a:ext cx="18287492" cy="3086100"/>
            </a:xfrm>
            <a:custGeom>
              <a:avLst/>
              <a:gdLst/>
              <a:ahLst/>
              <a:cxnLst/>
              <a:rect l="l" t="t" r="r" b="b"/>
              <a:pathLst>
                <a:path w="18287492" h="3086100">
                  <a:moveTo>
                    <a:pt x="0" y="0"/>
                  </a:moveTo>
                  <a:lnTo>
                    <a:pt x="0" y="3086100"/>
                  </a:lnTo>
                  <a:lnTo>
                    <a:pt x="18287492" y="3086100"/>
                  </a:lnTo>
                  <a:lnTo>
                    <a:pt x="18287492" y="0"/>
                  </a:lnTo>
                  <a:close/>
                </a:path>
              </a:pathLst>
            </a:custGeom>
            <a:solidFill>
              <a:srgbClr val="5BB278"/>
            </a:solidFill>
          </p:spPr>
          <p:txBody>
            <a:bodyPr/>
            <a:lstStyle/>
            <a:p>
              <a:endParaRPr lang="en-GB"/>
            </a:p>
          </p:txBody>
        </p:sp>
      </p:grpSp>
      <p:grpSp>
        <p:nvGrpSpPr>
          <p:cNvPr id="4" name="Group 4"/>
          <p:cNvGrpSpPr/>
          <p:nvPr/>
        </p:nvGrpSpPr>
        <p:grpSpPr>
          <a:xfrm>
            <a:off x="6106354" y="6584778"/>
            <a:ext cx="5481422" cy="2542970"/>
            <a:chOff x="0" y="0"/>
            <a:chExt cx="1443667" cy="669753"/>
          </a:xfrm>
        </p:grpSpPr>
        <p:sp>
          <p:nvSpPr>
            <p:cNvPr id="5" name="Freeform 5"/>
            <p:cNvSpPr/>
            <p:nvPr/>
          </p:nvSpPr>
          <p:spPr>
            <a:xfrm>
              <a:off x="0" y="0"/>
              <a:ext cx="1443667" cy="669753"/>
            </a:xfrm>
            <a:custGeom>
              <a:avLst/>
              <a:gdLst/>
              <a:ahLst/>
              <a:cxnLst/>
              <a:rect l="l" t="t" r="r" b="b"/>
              <a:pathLst>
                <a:path w="1443667" h="669753">
                  <a:moveTo>
                    <a:pt x="48021" y="0"/>
                  </a:moveTo>
                  <a:lnTo>
                    <a:pt x="1395646" y="0"/>
                  </a:lnTo>
                  <a:cubicBezTo>
                    <a:pt x="1408382" y="0"/>
                    <a:pt x="1420596" y="5059"/>
                    <a:pt x="1429602" y="14065"/>
                  </a:cubicBezTo>
                  <a:cubicBezTo>
                    <a:pt x="1438607" y="23071"/>
                    <a:pt x="1443667" y="35285"/>
                    <a:pt x="1443667" y="48021"/>
                  </a:cubicBezTo>
                  <a:lnTo>
                    <a:pt x="1443667" y="621732"/>
                  </a:lnTo>
                  <a:cubicBezTo>
                    <a:pt x="1443667" y="634468"/>
                    <a:pt x="1438607" y="646683"/>
                    <a:pt x="1429602" y="655688"/>
                  </a:cubicBezTo>
                  <a:cubicBezTo>
                    <a:pt x="1420596" y="664694"/>
                    <a:pt x="1408382" y="669753"/>
                    <a:pt x="1395646" y="669753"/>
                  </a:cubicBezTo>
                  <a:lnTo>
                    <a:pt x="48021" y="669753"/>
                  </a:lnTo>
                  <a:cubicBezTo>
                    <a:pt x="35285" y="669753"/>
                    <a:pt x="23071" y="664694"/>
                    <a:pt x="14065" y="655688"/>
                  </a:cubicBezTo>
                  <a:cubicBezTo>
                    <a:pt x="5059" y="646683"/>
                    <a:pt x="0" y="634468"/>
                    <a:pt x="0" y="621732"/>
                  </a:cubicBezTo>
                  <a:lnTo>
                    <a:pt x="0" y="48021"/>
                  </a:lnTo>
                  <a:cubicBezTo>
                    <a:pt x="0" y="35285"/>
                    <a:pt x="5059" y="23071"/>
                    <a:pt x="14065" y="14065"/>
                  </a:cubicBezTo>
                  <a:cubicBezTo>
                    <a:pt x="23071" y="5059"/>
                    <a:pt x="35285" y="0"/>
                    <a:pt x="48021" y="0"/>
                  </a:cubicBezTo>
                  <a:close/>
                </a:path>
              </a:pathLst>
            </a:custGeom>
            <a:solidFill>
              <a:srgbClr val="BBDD8B"/>
            </a:solidFill>
          </p:spPr>
          <p:txBody>
            <a:bodyPr/>
            <a:lstStyle/>
            <a:p>
              <a:endParaRPr lang="en-GB"/>
            </a:p>
          </p:txBody>
        </p:sp>
        <p:sp>
          <p:nvSpPr>
            <p:cNvPr id="6" name="TextBox 6"/>
            <p:cNvSpPr txBox="1"/>
            <p:nvPr/>
          </p:nvSpPr>
          <p:spPr>
            <a:xfrm>
              <a:off x="0" y="-28575"/>
              <a:ext cx="1443667" cy="698328"/>
            </a:xfrm>
            <a:prstGeom prst="rect">
              <a:avLst/>
            </a:prstGeom>
          </p:spPr>
          <p:txBody>
            <a:bodyPr lIns="50800" tIns="50800" rIns="50800" bIns="50800" rtlCol="0" anchor="ctr"/>
            <a:lstStyle/>
            <a:p>
              <a:pPr algn="ctr">
                <a:lnSpc>
                  <a:spcPts val="2430"/>
                </a:lnSpc>
              </a:pPr>
              <a:endParaRPr/>
            </a:p>
          </p:txBody>
        </p:sp>
      </p:grpSp>
      <p:grpSp>
        <p:nvGrpSpPr>
          <p:cNvPr id="7" name="Group 7"/>
          <p:cNvGrpSpPr/>
          <p:nvPr/>
        </p:nvGrpSpPr>
        <p:grpSpPr>
          <a:xfrm>
            <a:off x="12042648" y="3577042"/>
            <a:ext cx="5216652" cy="5550706"/>
            <a:chOff x="0" y="0"/>
            <a:chExt cx="1373933" cy="1461914"/>
          </a:xfrm>
        </p:grpSpPr>
        <p:sp>
          <p:nvSpPr>
            <p:cNvPr id="8" name="Freeform 8"/>
            <p:cNvSpPr/>
            <p:nvPr/>
          </p:nvSpPr>
          <p:spPr>
            <a:xfrm>
              <a:off x="0" y="0"/>
              <a:ext cx="1373933" cy="1461914"/>
            </a:xfrm>
            <a:custGeom>
              <a:avLst/>
              <a:gdLst/>
              <a:ahLst/>
              <a:cxnLst/>
              <a:rect l="l" t="t" r="r" b="b"/>
              <a:pathLst>
                <a:path w="1373933" h="1461914">
                  <a:moveTo>
                    <a:pt x="50459" y="0"/>
                  </a:moveTo>
                  <a:lnTo>
                    <a:pt x="1323475" y="0"/>
                  </a:lnTo>
                  <a:cubicBezTo>
                    <a:pt x="1351342" y="0"/>
                    <a:pt x="1373933" y="22591"/>
                    <a:pt x="1373933" y="50459"/>
                  </a:cubicBezTo>
                  <a:lnTo>
                    <a:pt x="1373933" y="1411456"/>
                  </a:lnTo>
                  <a:cubicBezTo>
                    <a:pt x="1373933" y="1439323"/>
                    <a:pt x="1351342" y="1461914"/>
                    <a:pt x="1323475" y="1461914"/>
                  </a:cubicBezTo>
                  <a:lnTo>
                    <a:pt x="50459" y="1461914"/>
                  </a:lnTo>
                  <a:cubicBezTo>
                    <a:pt x="37076" y="1461914"/>
                    <a:pt x="24242" y="1456598"/>
                    <a:pt x="14779" y="1447136"/>
                  </a:cubicBezTo>
                  <a:cubicBezTo>
                    <a:pt x="5316" y="1437673"/>
                    <a:pt x="0" y="1424838"/>
                    <a:pt x="0" y="1411456"/>
                  </a:cubicBezTo>
                  <a:lnTo>
                    <a:pt x="0" y="50459"/>
                  </a:lnTo>
                  <a:cubicBezTo>
                    <a:pt x="0" y="22591"/>
                    <a:pt x="22591" y="0"/>
                    <a:pt x="50459" y="0"/>
                  </a:cubicBezTo>
                  <a:close/>
                </a:path>
              </a:pathLst>
            </a:custGeom>
            <a:solidFill>
              <a:srgbClr val="67AC09"/>
            </a:solidFill>
          </p:spPr>
          <p:txBody>
            <a:bodyPr/>
            <a:lstStyle/>
            <a:p>
              <a:endParaRPr lang="en-GB"/>
            </a:p>
          </p:txBody>
        </p:sp>
        <p:sp>
          <p:nvSpPr>
            <p:cNvPr id="9" name="TextBox 9"/>
            <p:cNvSpPr txBox="1"/>
            <p:nvPr/>
          </p:nvSpPr>
          <p:spPr>
            <a:xfrm>
              <a:off x="0" y="-28575"/>
              <a:ext cx="1373933" cy="1490489"/>
            </a:xfrm>
            <a:prstGeom prst="rect">
              <a:avLst/>
            </a:prstGeom>
          </p:spPr>
          <p:txBody>
            <a:bodyPr lIns="50800" tIns="50800" rIns="50800" bIns="50800" rtlCol="0" anchor="ctr"/>
            <a:lstStyle/>
            <a:p>
              <a:pPr algn="ctr">
                <a:lnSpc>
                  <a:spcPts val="2430"/>
                </a:lnSpc>
              </a:pPr>
              <a:endParaRPr/>
            </a:p>
          </p:txBody>
        </p:sp>
      </p:grpSp>
      <p:grpSp>
        <p:nvGrpSpPr>
          <p:cNvPr id="10" name="Group 10"/>
          <p:cNvGrpSpPr/>
          <p:nvPr/>
        </p:nvGrpSpPr>
        <p:grpSpPr>
          <a:xfrm>
            <a:off x="2177616" y="3600450"/>
            <a:ext cx="9410160" cy="2542970"/>
            <a:chOff x="0" y="0"/>
            <a:chExt cx="2478396" cy="669753"/>
          </a:xfrm>
        </p:grpSpPr>
        <p:sp>
          <p:nvSpPr>
            <p:cNvPr id="11" name="Freeform 11"/>
            <p:cNvSpPr/>
            <p:nvPr/>
          </p:nvSpPr>
          <p:spPr>
            <a:xfrm>
              <a:off x="0" y="0"/>
              <a:ext cx="2478396" cy="669753"/>
            </a:xfrm>
            <a:custGeom>
              <a:avLst/>
              <a:gdLst/>
              <a:ahLst/>
              <a:cxnLst/>
              <a:rect l="l" t="t" r="r" b="b"/>
              <a:pathLst>
                <a:path w="2478396" h="669753">
                  <a:moveTo>
                    <a:pt x="27972" y="0"/>
                  </a:moveTo>
                  <a:lnTo>
                    <a:pt x="2450424" y="0"/>
                  </a:lnTo>
                  <a:cubicBezTo>
                    <a:pt x="2457842" y="0"/>
                    <a:pt x="2464957" y="2947"/>
                    <a:pt x="2470203" y="8193"/>
                  </a:cubicBezTo>
                  <a:cubicBezTo>
                    <a:pt x="2475449" y="13439"/>
                    <a:pt x="2478396" y="20554"/>
                    <a:pt x="2478396" y="27972"/>
                  </a:cubicBezTo>
                  <a:lnTo>
                    <a:pt x="2478396" y="641781"/>
                  </a:lnTo>
                  <a:cubicBezTo>
                    <a:pt x="2478396" y="649200"/>
                    <a:pt x="2475449" y="656315"/>
                    <a:pt x="2470203" y="661560"/>
                  </a:cubicBezTo>
                  <a:cubicBezTo>
                    <a:pt x="2464957" y="666806"/>
                    <a:pt x="2457842" y="669753"/>
                    <a:pt x="2450424" y="669753"/>
                  </a:cubicBezTo>
                  <a:lnTo>
                    <a:pt x="27972" y="669753"/>
                  </a:lnTo>
                  <a:cubicBezTo>
                    <a:pt x="12524" y="669753"/>
                    <a:pt x="0" y="657230"/>
                    <a:pt x="0" y="641781"/>
                  </a:cubicBezTo>
                  <a:lnTo>
                    <a:pt x="0" y="27972"/>
                  </a:lnTo>
                  <a:cubicBezTo>
                    <a:pt x="0" y="20554"/>
                    <a:pt x="2947" y="13439"/>
                    <a:pt x="8193" y="8193"/>
                  </a:cubicBezTo>
                  <a:cubicBezTo>
                    <a:pt x="13439" y="2947"/>
                    <a:pt x="20554" y="0"/>
                    <a:pt x="27972" y="0"/>
                  </a:cubicBezTo>
                  <a:close/>
                </a:path>
              </a:pathLst>
            </a:custGeom>
            <a:solidFill>
              <a:srgbClr val="91C24C"/>
            </a:solidFill>
          </p:spPr>
          <p:txBody>
            <a:bodyPr/>
            <a:lstStyle/>
            <a:p>
              <a:endParaRPr lang="en-GB"/>
            </a:p>
          </p:txBody>
        </p:sp>
        <p:sp>
          <p:nvSpPr>
            <p:cNvPr id="12" name="TextBox 12"/>
            <p:cNvSpPr txBox="1"/>
            <p:nvPr/>
          </p:nvSpPr>
          <p:spPr>
            <a:xfrm>
              <a:off x="0" y="-28575"/>
              <a:ext cx="2478396" cy="698328"/>
            </a:xfrm>
            <a:prstGeom prst="rect">
              <a:avLst/>
            </a:prstGeom>
          </p:spPr>
          <p:txBody>
            <a:bodyPr lIns="50800" tIns="50800" rIns="50800" bIns="50800" rtlCol="0" anchor="ctr"/>
            <a:lstStyle/>
            <a:p>
              <a:pPr algn="ctr">
                <a:lnSpc>
                  <a:spcPts val="2430"/>
                </a:lnSpc>
              </a:pPr>
              <a:endParaRPr/>
            </a:p>
          </p:txBody>
        </p:sp>
      </p:grpSp>
      <p:sp>
        <p:nvSpPr>
          <p:cNvPr id="13" name="Freeform 13"/>
          <p:cNvSpPr/>
          <p:nvPr/>
        </p:nvSpPr>
        <p:spPr>
          <a:xfrm>
            <a:off x="1028700" y="3586036"/>
            <a:ext cx="2557385" cy="2557385"/>
          </a:xfrm>
          <a:custGeom>
            <a:avLst/>
            <a:gdLst/>
            <a:ahLst/>
            <a:cxnLst/>
            <a:rect l="l" t="t" r="r" b="b"/>
            <a:pathLst>
              <a:path w="2557385" h="2557385">
                <a:moveTo>
                  <a:pt x="0" y="0"/>
                </a:moveTo>
                <a:lnTo>
                  <a:pt x="2557385" y="0"/>
                </a:lnTo>
                <a:lnTo>
                  <a:pt x="2557385" y="2557384"/>
                </a:lnTo>
                <a:lnTo>
                  <a:pt x="0" y="2557384"/>
                </a:lnTo>
                <a:lnTo>
                  <a:pt x="0" y="0"/>
                </a:lnTo>
                <a:close/>
              </a:path>
            </a:pathLst>
          </a:custGeom>
          <a:blipFill>
            <a:blip r:embed="rId3"/>
            <a:stretch>
              <a:fillRect/>
            </a:stretch>
          </a:blipFill>
        </p:spPr>
        <p:txBody>
          <a:bodyPr/>
          <a:lstStyle/>
          <a:p>
            <a:endParaRPr lang="en-GB"/>
          </a:p>
        </p:txBody>
      </p:sp>
      <p:sp>
        <p:nvSpPr>
          <p:cNvPr id="14" name="Freeform 14"/>
          <p:cNvSpPr/>
          <p:nvPr/>
        </p:nvSpPr>
        <p:spPr>
          <a:xfrm>
            <a:off x="13258099" y="5967604"/>
            <a:ext cx="2785749" cy="2785749"/>
          </a:xfrm>
          <a:custGeom>
            <a:avLst/>
            <a:gdLst/>
            <a:ahLst/>
            <a:cxnLst/>
            <a:rect l="l" t="t" r="r" b="b"/>
            <a:pathLst>
              <a:path w="2785749" h="2785749">
                <a:moveTo>
                  <a:pt x="0" y="0"/>
                </a:moveTo>
                <a:lnTo>
                  <a:pt x="2785749" y="0"/>
                </a:lnTo>
                <a:lnTo>
                  <a:pt x="2785749" y="2785749"/>
                </a:lnTo>
                <a:lnTo>
                  <a:pt x="0" y="278574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5" name="Freeform 15"/>
          <p:cNvSpPr/>
          <p:nvPr/>
        </p:nvSpPr>
        <p:spPr>
          <a:xfrm>
            <a:off x="6106354" y="6584778"/>
            <a:ext cx="5481422" cy="2542970"/>
          </a:xfrm>
          <a:custGeom>
            <a:avLst/>
            <a:gdLst/>
            <a:ahLst/>
            <a:cxnLst/>
            <a:rect l="l" t="t" r="r" b="b"/>
            <a:pathLst>
              <a:path w="5481422" h="2542970">
                <a:moveTo>
                  <a:pt x="0" y="0"/>
                </a:moveTo>
                <a:lnTo>
                  <a:pt x="5481423" y="0"/>
                </a:lnTo>
                <a:lnTo>
                  <a:pt x="5481423" y="2542970"/>
                </a:lnTo>
                <a:lnTo>
                  <a:pt x="0" y="2542970"/>
                </a:lnTo>
                <a:lnTo>
                  <a:pt x="0" y="0"/>
                </a:lnTo>
                <a:close/>
              </a:path>
            </a:pathLst>
          </a:custGeom>
          <a:blipFill>
            <a:blip r:embed="rId6"/>
            <a:stretch>
              <a:fillRect t="-83260" r="-245883" b="-313468"/>
            </a:stretch>
          </a:blipFill>
        </p:spPr>
        <p:txBody>
          <a:bodyPr/>
          <a:lstStyle/>
          <a:p>
            <a:endParaRPr lang="en-GB"/>
          </a:p>
        </p:txBody>
      </p:sp>
      <p:sp>
        <p:nvSpPr>
          <p:cNvPr id="16" name="TextBox 16"/>
          <p:cNvSpPr txBox="1"/>
          <p:nvPr/>
        </p:nvSpPr>
        <p:spPr>
          <a:xfrm>
            <a:off x="3831492" y="4077106"/>
            <a:ext cx="7152718" cy="1485691"/>
          </a:xfrm>
          <a:prstGeom prst="rect">
            <a:avLst/>
          </a:prstGeom>
        </p:spPr>
        <p:txBody>
          <a:bodyPr lIns="0" tIns="0" rIns="0" bIns="0" rtlCol="0" anchor="t">
            <a:spAutoFit/>
          </a:bodyPr>
          <a:lstStyle/>
          <a:p>
            <a:pPr algn="ctr">
              <a:lnSpc>
                <a:spcPts val="4011"/>
              </a:lnSpc>
            </a:pPr>
            <a:r>
              <a:rPr lang="en-US" sz="2865" b="1">
                <a:solidFill>
                  <a:srgbClr val="545454"/>
                </a:solidFill>
                <a:latin typeface="Canva Sans Bold"/>
                <a:ea typeface="Canva Sans Bold"/>
                <a:cs typeface="Canva Sans Bold"/>
                <a:sym typeface="Canva Sans Bold"/>
              </a:rPr>
              <a:t>Hundreds of thousands of new Net Zero workers are needed by 2030, especially retrofit and renewables. </a:t>
            </a:r>
          </a:p>
        </p:txBody>
      </p:sp>
      <p:sp>
        <p:nvSpPr>
          <p:cNvPr id="17" name="TextBox 17"/>
          <p:cNvSpPr txBox="1"/>
          <p:nvPr/>
        </p:nvSpPr>
        <p:spPr>
          <a:xfrm>
            <a:off x="6554545" y="6714199"/>
            <a:ext cx="4585040" cy="2407006"/>
          </a:xfrm>
          <a:prstGeom prst="rect">
            <a:avLst/>
          </a:prstGeom>
        </p:spPr>
        <p:txBody>
          <a:bodyPr wrap="square" lIns="0" tIns="0" rIns="0" bIns="0" rtlCol="0" anchor="t">
            <a:spAutoFit/>
          </a:bodyPr>
          <a:lstStyle/>
          <a:p>
            <a:pPr algn="ctr">
              <a:lnSpc>
                <a:spcPts val="3410"/>
              </a:lnSpc>
            </a:pPr>
            <a:r>
              <a:rPr lang="en-US" sz="2400" dirty="0">
                <a:solidFill>
                  <a:srgbClr val="FEFEFE"/>
                </a:solidFill>
                <a:latin typeface="Canva Sans"/>
                <a:ea typeface="Canva Sans"/>
                <a:cs typeface="Canva Sans"/>
                <a:sym typeface="Canva Sans"/>
              </a:rPr>
              <a:t>Green and local carbon economy is already </a:t>
            </a:r>
          </a:p>
          <a:p>
            <a:pPr algn="ctr">
              <a:lnSpc>
                <a:spcPts val="5433"/>
              </a:lnSpc>
            </a:pPr>
            <a:r>
              <a:rPr lang="en-US" sz="2400" b="1" dirty="0">
                <a:solidFill>
                  <a:srgbClr val="FEFEFE"/>
                </a:solidFill>
                <a:latin typeface="Canva Sans Bold"/>
                <a:ea typeface="Canva Sans Bold"/>
                <a:cs typeface="Canva Sans Bold"/>
                <a:sym typeface="Canva Sans Bold"/>
              </a:rPr>
              <a:t>4x larger</a:t>
            </a:r>
            <a:endParaRPr lang="en-US" sz="2400" b="1" dirty="0">
              <a:solidFill>
                <a:srgbClr val="FEFEFE"/>
              </a:solidFill>
              <a:latin typeface="Canva Sans Bold"/>
              <a:ea typeface="Canva Sans Bold"/>
              <a:cs typeface="Canva Sans Bold"/>
            </a:endParaRPr>
          </a:p>
          <a:p>
            <a:pPr algn="ctr">
              <a:lnSpc>
                <a:spcPts val="3416"/>
              </a:lnSpc>
            </a:pPr>
            <a:r>
              <a:rPr lang="en-US" sz="2400" dirty="0">
                <a:solidFill>
                  <a:srgbClr val="FEFEFE"/>
                </a:solidFill>
                <a:latin typeface="Canva Sans"/>
                <a:ea typeface="Canva Sans"/>
                <a:cs typeface="Canva Sans"/>
                <a:sym typeface="Canva Sans"/>
              </a:rPr>
              <a:t>than the UK manufacturing sector</a:t>
            </a:r>
            <a:endParaRPr lang="en-US" sz="2400" dirty="0">
              <a:solidFill>
                <a:srgbClr val="FEFEFE"/>
              </a:solidFill>
              <a:latin typeface="Canva Sans"/>
              <a:ea typeface="Canva Sans"/>
              <a:cs typeface="Canva Sans"/>
            </a:endParaRPr>
          </a:p>
        </p:txBody>
      </p:sp>
      <p:sp>
        <p:nvSpPr>
          <p:cNvPr id="18" name="TextBox 18"/>
          <p:cNvSpPr txBox="1"/>
          <p:nvPr/>
        </p:nvSpPr>
        <p:spPr>
          <a:xfrm>
            <a:off x="12551402" y="3994964"/>
            <a:ext cx="4199144" cy="1617430"/>
          </a:xfrm>
          <a:prstGeom prst="rect">
            <a:avLst/>
          </a:prstGeom>
        </p:spPr>
        <p:txBody>
          <a:bodyPr lIns="0" tIns="0" rIns="0" bIns="0" rtlCol="0" anchor="t">
            <a:spAutoFit/>
          </a:bodyPr>
          <a:lstStyle/>
          <a:p>
            <a:pPr algn="ctr">
              <a:lnSpc>
                <a:spcPts val="4274"/>
              </a:lnSpc>
            </a:pPr>
            <a:r>
              <a:rPr lang="en-US" sz="3050" dirty="0">
                <a:solidFill>
                  <a:srgbClr val="FFFFFF"/>
                </a:solidFill>
                <a:latin typeface="Canva Sans"/>
                <a:ea typeface="Canva Sans"/>
                <a:cs typeface="Canva Sans"/>
                <a:sym typeface="Canva Sans"/>
              </a:rPr>
              <a:t>Having one green skill increases the chance of getting a job by </a:t>
            </a:r>
          </a:p>
        </p:txBody>
      </p:sp>
      <p:sp>
        <p:nvSpPr>
          <p:cNvPr id="19" name="Freeform 19"/>
          <p:cNvSpPr/>
          <p:nvPr/>
        </p:nvSpPr>
        <p:spPr>
          <a:xfrm>
            <a:off x="0" y="0"/>
            <a:ext cx="18287552" cy="3086100"/>
          </a:xfrm>
          <a:custGeom>
            <a:avLst/>
            <a:gdLst/>
            <a:ahLst/>
            <a:cxnLst/>
            <a:rect l="l" t="t" r="r" b="b"/>
            <a:pathLst>
              <a:path w="18287552" h="3086100">
                <a:moveTo>
                  <a:pt x="0" y="0"/>
                </a:moveTo>
                <a:lnTo>
                  <a:pt x="18287552" y="0"/>
                </a:lnTo>
                <a:lnTo>
                  <a:pt x="18287552" y="3086100"/>
                </a:lnTo>
                <a:lnTo>
                  <a:pt x="0" y="3086100"/>
                </a:lnTo>
                <a:lnTo>
                  <a:pt x="0" y="0"/>
                </a:lnTo>
                <a:close/>
              </a:path>
            </a:pathLst>
          </a:custGeom>
          <a:blipFill>
            <a:blip r:embed="rId7"/>
            <a:stretch>
              <a:fillRect l="-8745" t="-4371" b="-258105"/>
            </a:stretch>
          </a:blipFill>
        </p:spPr>
        <p:txBody>
          <a:bodyPr/>
          <a:lstStyle/>
          <a:p>
            <a:endParaRPr lang="en-GB"/>
          </a:p>
        </p:txBody>
      </p:sp>
      <p:sp>
        <p:nvSpPr>
          <p:cNvPr id="20" name="TextBox 20"/>
          <p:cNvSpPr txBox="1"/>
          <p:nvPr/>
        </p:nvSpPr>
        <p:spPr>
          <a:xfrm>
            <a:off x="1028700" y="1102721"/>
            <a:ext cx="16230600" cy="828039"/>
          </a:xfrm>
          <a:prstGeom prst="rect">
            <a:avLst/>
          </a:prstGeom>
        </p:spPr>
        <p:txBody>
          <a:bodyPr lIns="0" tIns="0" rIns="0" bIns="0" rtlCol="0" anchor="t">
            <a:spAutoFit/>
          </a:bodyPr>
          <a:lstStyle/>
          <a:p>
            <a:pPr algn="l">
              <a:lnSpc>
                <a:spcPts val="6860"/>
              </a:lnSpc>
            </a:pPr>
            <a:r>
              <a:rPr lang="en-US" sz="4900" b="1">
                <a:solidFill>
                  <a:srgbClr val="FFFFFF"/>
                </a:solidFill>
                <a:latin typeface="Canva Sans Bold"/>
                <a:ea typeface="Canva Sans Bold"/>
                <a:cs typeface="Canva Sans Bold"/>
                <a:sym typeface="Canva Sans Bold"/>
              </a:rPr>
              <a:t>Why are Green Jobs and Skills worth thinking about? </a:t>
            </a:r>
          </a:p>
        </p:txBody>
      </p:sp>
      <p:grpSp>
        <p:nvGrpSpPr>
          <p:cNvPr id="21" name="Group 21"/>
          <p:cNvGrpSpPr/>
          <p:nvPr/>
        </p:nvGrpSpPr>
        <p:grpSpPr>
          <a:xfrm>
            <a:off x="1028700" y="6584778"/>
            <a:ext cx="4620454" cy="2542970"/>
            <a:chOff x="0" y="0"/>
            <a:chExt cx="1216910" cy="669753"/>
          </a:xfrm>
        </p:grpSpPr>
        <p:sp>
          <p:nvSpPr>
            <p:cNvPr id="22" name="Freeform 22"/>
            <p:cNvSpPr/>
            <p:nvPr/>
          </p:nvSpPr>
          <p:spPr>
            <a:xfrm>
              <a:off x="0" y="0"/>
              <a:ext cx="1216910" cy="669753"/>
            </a:xfrm>
            <a:custGeom>
              <a:avLst/>
              <a:gdLst/>
              <a:ahLst/>
              <a:cxnLst/>
              <a:rect l="l" t="t" r="r" b="b"/>
              <a:pathLst>
                <a:path w="1216910" h="669753">
                  <a:moveTo>
                    <a:pt x="56970" y="0"/>
                  </a:moveTo>
                  <a:lnTo>
                    <a:pt x="1159940" y="0"/>
                  </a:lnTo>
                  <a:cubicBezTo>
                    <a:pt x="1191404" y="0"/>
                    <a:pt x="1216910" y="25506"/>
                    <a:pt x="1216910" y="56970"/>
                  </a:cubicBezTo>
                  <a:lnTo>
                    <a:pt x="1216910" y="612784"/>
                  </a:lnTo>
                  <a:cubicBezTo>
                    <a:pt x="1216910" y="644247"/>
                    <a:pt x="1191404" y="669753"/>
                    <a:pt x="1159940" y="669753"/>
                  </a:cubicBezTo>
                  <a:lnTo>
                    <a:pt x="56970" y="669753"/>
                  </a:lnTo>
                  <a:cubicBezTo>
                    <a:pt x="25506" y="669753"/>
                    <a:pt x="0" y="644247"/>
                    <a:pt x="0" y="612784"/>
                  </a:cubicBezTo>
                  <a:lnTo>
                    <a:pt x="0" y="56970"/>
                  </a:lnTo>
                  <a:cubicBezTo>
                    <a:pt x="0" y="25506"/>
                    <a:pt x="25506" y="0"/>
                    <a:pt x="56970" y="0"/>
                  </a:cubicBezTo>
                  <a:close/>
                </a:path>
              </a:pathLst>
            </a:custGeom>
            <a:solidFill>
              <a:srgbClr val="67AC09"/>
            </a:solidFill>
          </p:spPr>
          <p:txBody>
            <a:bodyPr/>
            <a:lstStyle/>
            <a:p>
              <a:endParaRPr lang="en-GB"/>
            </a:p>
          </p:txBody>
        </p:sp>
        <p:sp>
          <p:nvSpPr>
            <p:cNvPr id="23" name="TextBox 23"/>
            <p:cNvSpPr txBox="1"/>
            <p:nvPr/>
          </p:nvSpPr>
          <p:spPr>
            <a:xfrm>
              <a:off x="0" y="-28575"/>
              <a:ext cx="1216910" cy="698328"/>
            </a:xfrm>
            <a:prstGeom prst="rect">
              <a:avLst/>
            </a:prstGeom>
          </p:spPr>
          <p:txBody>
            <a:bodyPr lIns="50800" tIns="50800" rIns="50800" bIns="50800" rtlCol="0" anchor="ctr"/>
            <a:lstStyle/>
            <a:p>
              <a:pPr algn="ctr">
                <a:lnSpc>
                  <a:spcPts val="2430"/>
                </a:lnSpc>
              </a:pPr>
              <a:endParaRPr/>
            </a:p>
          </p:txBody>
        </p:sp>
      </p:grpSp>
      <p:sp>
        <p:nvSpPr>
          <p:cNvPr id="24" name="TextBox 24"/>
          <p:cNvSpPr txBox="1"/>
          <p:nvPr/>
        </p:nvSpPr>
        <p:spPr>
          <a:xfrm>
            <a:off x="1205699" y="7084360"/>
            <a:ext cx="4266457" cy="1496180"/>
          </a:xfrm>
          <a:prstGeom prst="rect">
            <a:avLst/>
          </a:prstGeom>
        </p:spPr>
        <p:txBody>
          <a:bodyPr lIns="0" tIns="0" rIns="0" bIns="0" rtlCol="0" anchor="t">
            <a:spAutoFit/>
          </a:bodyPr>
          <a:lstStyle/>
          <a:p>
            <a:pPr algn="ctr">
              <a:lnSpc>
                <a:spcPts val="3998"/>
              </a:lnSpc>
            </a:pPr>
            <a:r>
              <a:rPr lang="en-US" sz="2899" dirty="0">
                <a:solidFill>
                  <a:srgbClr val="FFFFFF"/>
                </a:solidFill>
                <a:latin typeface="Canva Sans"/>
                <a:ea typeface="Canva Sans"/>
                <a:cs typeface="Canva Sans"/>
                <a:sym typeface="Canva Sans"/>
              </a:rPr>
              <a:t>Green role demand has increased 87% between 2019 and 2023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0"/>
            <a:ext cx="18287552" cy="3086100"/>
            <a:chOff x="0" y="0"/>
            <a:chExt cx="18287556" cy="3086100"/>
          </a:xfrm>
        </p:grpSpPr>
        <p:sp>
          <p:nvSpPr>
            <p:cNvPr id="3" name="Freeform 3"/>
            <p:cNvSpPr/>
            <p:nvPr/>
          </p:nvSpPr>
          <p:spPr>
            <a:xfrm>
              <a:off x="0" y="0"/>
              <a:ext cx="18287492" cy="3086100"/>
            </a:xfrm>
            <a:custGeom>
              <a:avLst/>
              <a:gdLst/>
              <a:ahLst/>
              <a:cxnLst/>
              <a:rect l="l" t="t" r="r" b="b"/>
              <a:pathLst>
                <a:path w="18287492" h="3086100">
                  <a:moveTo>
                    <a:pt x="0" y="0"/>
                  </a:moveTo>
                  <a:lnTo>
                    <a:pt x="0" y="3086100"/>
                  </a:lnTo>
                  <a:lnTo>
                    <a:pt x="18287492" y="3086100"/>
                  </a:lnTo>
                  <a:lnTo>
                    <a:pt x="18287492" y="0"/>
                  </a:lnTo>
                  <a:close/>
                </a:path>
              </a:pathLst>
            </a:custGeom>
            <a:solidFill>
              <a:srgbClr val="5BB278"/>
            </a:solidFill>
          </p:spPr>
          <p:txBody>
            <a:bodyPr/>
            <a:lstStyle/>
            <a:p>
              <a:endParaRPr lang="en-GB"/>
            </a:p>
          </p:txBody>
        </p:sp>
      </p:grpSp>
      <p:sp>
        <p:nvSpPr>
          <p:cNvPr id="4" name="Freeform 4"/>
          <p:cNvSpPr/>
          <p:nvPr/>
        </p:nvSpPr>
        <p:spPr>
          <a:xfrm>
            <a:off x="0" y="0"/>
            <a:ext cx="18287552" cy="3086100"/>
          </a:xfrm>
          <a:custGeom>
            <a:avLst/>
            <a:gdLst/>
            <a:ahLst/>
            <a:cxnLst/>
            <a:rect l="l" t="t" r="r" b="b"/>
            <a:pathLst>
              <a:path w="18287552" h="3086100">
                <a:moveTo>
                  <a:pt x="0" y="0"/>
                </a:moveTo>
                <a:lnTo>
                  <a:pt x="18287552" y="0"/>
                </a:lnTo>
                <a:lnTo>
                  <a:pt x="18287552" y="3086100"/>
                </a:lnTo>
                <a:lnTo>
                  <a:pt x="0" y="3086100"/>
                </a:lnTo>
                <a:lnTo>
                  <a:pt x="0" y="0"/>
                </a:lnTo>
                <a:close/>
              </a:path>
            </a:pathLst>
          </a:custGeom>
          <a:blipFill>
            <a:blip r:embed="rId3"/>
            <a:stretch>
              <a:fillRect l="-8745" t="-4371" b="-258105"/>
            </a:stretch>
          </a:blipFill>
        </p:spPr>
        <p:txBody>
          <a:bodyPr/>
          <a:lstStyle/>
          <a:p>
            <a:endParaRPr lang="en-GB"/>
          </a:p>
        </p:txBody>
      </p:sp>
      <p:sp>
        <p:nvSpPr>
          <p:cNvPr id="5" name="Freeform 5">
            <a:hlinkClick r:id="rId4" tooltip="https://www.youtube.com/watch?v=7YIZ-tOs1YY"/>
          </p:cNvPr>
          <p:cNvSpPr/>
          <p:nvPr/>
        </p:nvSpPr>
        <p:spPr>
          <a:xfrm>
            <a:off x="4128339" y="3706778"/>
            <a:ext cx="10031322" cy="5551522"/>
          </a:xfrm>
          <a:custGeom>
            <a:avLst/>
            <a:gdLst/>
            <a:ahLst/>
            <a:cxnLst/>
            <a:rect l="l" t="t" r="r" b="b"/>
            <a:pathLst>
              <a:path w="10031322" h="5551522">
                <a:moveTo>
                  <a:pt x="0" y="0"/>
                </a:moveTo>
                <a:lnTo>
                  <a:pt x="10031322" y="0"/>
                </a:lnTo>
                <a:lnTo>
                  <a:pt x="10031322" y="5551522"/>
                </a:lnTo>
                <a:lnTo>
                  <a:pt x="0" y="5551522"/>
                </a:lnTo>
                <a:lnTo>
                  <a:pt x="0" y="0"/>
                </a:lnTo>
                <a:close/>
              </a:path>
            </a:pathLst>
          </a:custGeom>
          <a:blipFill>
            <a:blip r:embed="rId5"/>
            <a:stretch>
              <a:fillRect/>
            </a:stretch>
          </a:blipFill>
        </p:spPr>
        <p:txBody>
          <a:bodyPr/>
          <a:lstStyle/>
          <a:p>
            <a:endParaRPr lang="en-GB"/>
          </a:p>
        </p:txBody>
      </p:sp>
      <p:sp>
        <p:nvSpPr>
          <p:cNvPr id="6" name="TextBox 6"/>
          <p:cNvSpPr txBox="1"/>
          <p:nvPr/>
        </p:nvSpPr>
        <p:spPr>
          <a:xfrm>
            <a:off x="1028700" y="1074146"/>
            <a:ext cx="16230600" cy="1028700"/>
          </a:xfrm>
          <a:prstGeom prst="rect">
            <a:avLst/>
          </a:prstGeom>
        </p:spPr>
        <p:txBody>
          <a:bodyPr lIns="0" tIns="0" rIns="0" bIns="0" rtlCol="0" anchor="t">
            <a:spAutoFit/>
          </a:bodyPr>
          <a:lstStyle/>
          <a:p>
            <a:pPr algn="l">
              <a:lnSpc>
                <a:spcPts val="8400"/>
              </a:lnSpc>
            </a:pPr>
            <a:r>
              <a:rPr lang="en-US" sz="6000" b="1">
                <a:solidFill>
                  <a:srgbClr val="FFFFFF"/>
                </a:solidFill>
                <a:latin typeface="Canva Sans Bold"/>
                <a:ea typeface="Canva Sans Bold"/>
                <a:cs typeface="Canva Sans Bold"/>
                <a:sym typeface="Canva Sans Bold"/>
              </a:rPr>
              <a:t>What is Retrofit?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0"/>
            <a:ext cx="18287552" cy="3086100"/>
            <a:chOff x="0" y="0"/>
            <a:chExt cx="18287556" cy="3086100"/>
          </a:xfrm>
        </p:grpSpPr>
        <p:sp>
          <p:nvSpPr>
            <p:cNvPr id="3" name="Freeform 3"/>
            <p:cNvSpPr/>
            <p:nvPr/>
          </p:nvSpPr>
          <p:spPr>
            <a:xfrm>
              <a:off x="0" y="0"/>
              <a:ext cx="18287492" cy="3086100"/>
            </a:xfrm>
            <a:custGeom>
              <a:avLst/>
              <a:gdLst/>
              <a:ahLst/>
              <a:cxnLst/>
              <a:rect l="l" t="t" r="r" b="b"/>
              <a:pathLst>
                <a:path w="18287492" h="3086100">
                  <a:moveTo>
                    <a:pt x="0" y="0"/>
                  </a:moveTo>
                  <a:lnTo>
                    <a:pt x="0" y="3086100"/>
                  </a:lnTo>
                  <a:lnTo>
                    <a:pt x="18287492" y="3086100"/>
                  </a:lnTo>
                  <a:lnTo>
                    <a:pt x="18287492" y="0"/>
                  </a:lnTo>
                  <a:close/>
                </a:path>
              </a:pathLst>
            </a:custGeom>
            <a:solidFill>
              <a:srgbClr val="5BB278"/>
            </a:solidFill>
          </p:spPr>
          <p:txBody>
            <a:bodyPr/>
            <a:lstStyle/>
            <a:p>
              <a:endParaRPr lang="en-GB"/>
            </a:p>
          </p:txBody>
        </p:sp>
      </p:grpSp>
      <p:sp>
        <p:nvSpPr>
          <p:cNvPr id="4" name="Freeform 4"/>
          <p:cNvSpPr/>
          <p:nvPr/>
        </p:nvSpPr>
        <p:spPr>
          <a:xfrm>
            <a:off x="11136182" y="6869154"/>
            <a:ext cx="6437767" cy="3262436"/>
          </a:xfrm>
          <a:custGeom>
            <a:avLst/>
            <a:gdLst/>
            <a:ahLst/>
            <a:cxnLst/>
            <a:rect l="l" t="t" r="r" b="b"/>
            <a:pathLst>
              <a:path w="6437767" h="3262436">
                <a:moveTo>
                  <a:pt x="0" y="0"/>
                </a:moveTo>
                <a:lnTo>
                  <a:pt x="6437767" y="0"/>
                </a:lnTo>
                <a:lnTo>
                  <a:pt x="6437767" y="3262436"/>
                </a:lnTo>
                <a:lnTo>
                  <a:pt x="0" y="326243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5"/>
          <p:cNvSpPr/>
          <p:nvPr/>
        </p:nvSpPr>
        <p:spPr>
          <a:xfrm>
            <a:off x="7583114" y="5451115"/>
            <a:ext cx="1112932" cy="916029"/>
          </a:xfrm>
          <a:custGeom>
            <a:avLst/>
            <a:gdLst/>
            <a:ahLst/>
            <a:cxnLst/>
            <a:rect l="l" t="t" r="r" b="b"/>
            <a:pathLst>
              <a:path w="1112932" h="916029">
                <a:moveTo>
                  <a:pt x="0" y="0"/>
                </a:moveTo>
                <a:lnTo>
                  <a:pt x="1112932" y="0"/>
                </a:lnTo>
                <a:lnTo>
                  <a:pt x="1112932" y="916028"/>
                </a:lnTo>
                <a:lnTo>
                  <a:pt x="0" y="916028"/>
                </a:lnTo>
                <a:lnTo>
                  <a:pt x="0" y="0"/>
                </a:lnTo>
                <a:close/>
              </a:path>
            </a:pathLst>
          </a:custGeom>
          <a:blipFill>
            <a:blip r:embed="rId5"/>
            <a:stretch>
              <a:fillRect b="-21495"/>
            </a:stretch>
          </a:blipFill>
        </p:spPr>
        <p:txBody>
          <a:bodyPr/>
          <a:lstStyle/>
          <a:p>
            <a:endParaRPr lang="en-GB"/>
          </a:p>
        </p:txBody>
      </p:sp>
      <p:grpSp>
        <p:nvGrpSpPr>
          <p:cNvPr id="6" name="Group 6"/>
          <p:cNvGrpSpPr/>
          <p:nvPr/>
        </p:nvGrpSpPr>
        <p:grpSpPr>
          <a:xfrm>
            <a:off x="1585166" y="7109206"/>
            <a:ext cx="6915060" cy="2149094"/>
            <a:chOff x="0" y="0"/>
            <a:chExt cx="9220080" cy="2865458"/>
          </a:xfrm>
        </p:grpSpPr>
        <p:sp>
          <p:nvSpPr>
            <p:cNvPr id="7" name="Freeform 7"/>
            <p:cNvSpPr/>
            <p:nvPr/>
          </p:nvSpPr>
          <p:spPr>
            <a:xfrm>
              <a:off x="1610792" y="0"/>
              <a:ext cx="7609288" cy="2865458"/>
            </a:xfrm>
            <a:custGeom>
              <a:avLst/>
              <a:gdLst/>
              <a:ahLst/>
              <a:cxnLst/>
              <a:rect l="l" t="t" r="r" b="b"/>
              <a:pathLst>
                <a:path w="7609288" h="2865458">
                  <a:moveTo>
                    <a:pt x="0" y="0"/>
                  </a:moveTo>
                  <a:lnTo>
                    <a:pt x="7609288" y="0"/>
                  </a:lnTo>
                  <a:lnTo>
                    <a:pt x="7609288" y="2865458"/>
                  </a:lnTo>
                  <a:lnTo>
                    <a:pt x="0" y="286545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8" name="Freeform 8"/>
            <p:cNvSpPr/>
            <p:nvPr/>
          </p:nvSpPr>
          <p:spPr>
            <a:xfrm>
              <a:off x="0" y="108860"/>
              <a:ext cx="1473200" cy="1244600"/>
            </a:xfrm>
            <a:custGeom>
              <a:avLst/>
              <a:gdLst/>
              <a:ahLst/>
              <a:cxnLst/>
              <a:rect l="l" t="t" r="r" b="b"/>
              <a:pathLst>
                <a:path w="1473200" h="1244600">
                  <a:moveTo>
                    <a:pt x="0" y="0"/>
                  </a:moveTo>
                  <a:lnTo>
                    <a:pt x="1473200" y="0"/>
                  </a:lnTo>
                  <a:lnTo>
                    <a:pt x="1473200" y="1244600"/>
                  </a:lnTo>
                  <a:lnTo>
                    <a:pt x="0" y="1244600"/>
                  </a:lnTo>
                  <a:lnTo>
                    <a:pt x="0" y="0"/>
                  </a:lnTo>
                  <a:close/>
                </a:path>
              </a:pathLst>
            </a:custGeom>
            <a:blipFill>
              <a:blip r:embed="rId8"/>
              <a:stretch>
                <a:fillRect b="-18367"/>
              </a:stretch>
            </a:blipFill>
          </p:spPr>
          <p:txBody>
            <a:bodyPr/>
            <a:lstStyle/>
            <a:p>
              <a:endParaRPr lang="en-GB"/>
            </a:p>
          </p:txBody>
        </p:sp>
        <p:sp>
          <p:nvSpPr>
            <p:cNvPr id="9" name="Freeform 9"/>
            <p:cNvSpPr/>
            <p:nvPr/>
          </p:nvSpPr>
          <p:spPr>
            <a:xfrm>
              <a:off x="0" y="1556088"/>
              <a:ext cx="1473200" cy="1244600"/>
            </a:xfrm>
            <a:custGeom>
              <a:avLst/>
              <a:gdLst/>
              <a:ahLst/>
              <a:cxnLst/>
              <a:rect l="l" t="t" r="r" b="b"/>
              <a:pathLst>
                <a:path w="1473200" h="1244600">
                  <a:moveTo>
                    <a:pt x="0" y="0"/>
                  </a:moveTo>
                  <a:lnTo>
                    <a:pt x="1473200" y="0"/>
                  </a:lnTo>
                  <a:lnTo>
                    <a:pt x="1473200" y="1244600"/>
                  </a:lnTo>
                  <a:lnTo>
                    <a:pt x="0" y="1244600"/>
                  </a:lnTo>
                  <a:lnTo>
                    <a:pt x="0" y="0"/>
                  </a:lnTo>
                  <a:close/>
                </a:path>
              </a:pathLst>
            </a:custGeom>
            <a:blipFill>
              <a:blip r:embed="rId9"/>
              <a:stretch>
                <a:fillRect b="-18367"/>
              </a:stretch>
            </a:blipFill>
          </p:spPr>
          <p:txBody>
            <a:bodyPr/>
            <a:lstStyle/>
            <a:p>
              <a:endParaRPr lang="en-GB"/>
            </a:p>
          </p:txBody>
        </p:sp>
        <p:sp>
          <p:nvSpPr>
            <p:cNvPr id="10" name="TextBox 10"/>
            <p:cNvSpPr txBox="1"/>
            <p:nvPr/>
          </p:nvSpPr>
          <p:spPr>
            <a:xfrm>
              <a:off x="3242015" y="176957"/>
              <a:ext cx="4346843" cy="1091154"/>
            </a:xfrm>
            <a:prstGeom prst="rect">
              <a:avLst/>
            </a:prstGeom>
          </p:spPr>
          <p:txBody>
            <a:bodyPr lIns="0" tIns="0" rIns="0" bIns="0" rtlCol="0" anchor="t">
              <a:spAutoFit/>
            </a:bodyPr>
            <a:lstStyle/>
            <a:p>
              <a:pPr algn="ctr">
                <a:lnSpc>
                  <a:spcPts val="3298"/>
                </a:lnSpc>
              </a:pPr>
              <a:r>
                <a:rPr lang="en-US" sz="2350" b="1" dirty="0">
                  <a:solidFill>
                    <a:srgbClr val="545454"/>
                  </a:solidFill>
                  <a:latin typeface="Canva Sans"/>
                  <a:ea typeface="Canva Sans Bold"/>
                  <a:cs typeface="Canva Sans Bold"/>
                  <a:sym typeface="Canva Sans Bold"/>
                </a:rPr>
                <a:t>250 hours per house, </a:t>
              </a:r>
              <a:r>
                <a:rPr lang="en-US" sz="2350" dirty="0">
                  <a:solidFill>
                    <a:srgbClr val="545454"/>
                  </a:solidFill>
                  <a:latin typeface="Canva Sans"/>
                  <a:ea typeface="Canva Sans"/>
                  <a:cs typeface="Canva Sans"/>
                  <a:sym typeface="Canva Sans"/>
                </a:rPr>
                <a:t>up to 12 disciplines</a:t>
              </a:r>
            </a:p>
          </p:txBody>
        </p:sp>
        <p:sp>
          <p:nvSpPr>
            <p:cNvPr id="11" name="TextBox 11"/>
            <p:cNvSpPr txBox="1"/>
            <p:nvPr/>
          </p:nvSpPr>
          <p:spPr>
            <a:xfrm>
              <a:off x="2075107" y="1612679"/>
              <a:ext cx="6680657" cy="1102843"/>
            </a:xfrm>
            <a:prstGeom prst="rect">
              <a:avLst/>
            </a:prstGeom>
          </p:spPr>
          <p:txBody>
            <a:bodyPr lIns="0" tIns="0" rIns="0" bIns="0" rtlCol="0" anchor="t">
              <a:spAutoFit/>
            </a:bodyPr>
            <a:lstStyle/>
            <a:p>
              <a:pPr algn="ctr">
                <a:lnSpc>
                  <a:spcPts val="3298"/>
                </a:lnSpc>
              </a:pPr>
              <a:r>
                <a:rPr lang="en-US" sz="2350" dirty="0">
                  <a:solidFill>
                    <a:srgbClr val="545454"/>
                  </a:solidFill>
                  <a:latin typeface="Canva Sans"/>
                  <a:ea typeface="Canva Sans"/>
                  <a:cs typeface="Canva Sans"/>
                  <a:sym typeface="Canva Sans"/>
                </a:rPr>
                <a:t>Bolsover needs at least </a:t>
              </a:r>
              <a:r>
                <a:rPr lang="en-US" sz="2350" b="1" dirty="0">
                  <a:solidFill>
                    <a:srgbClr val="545454"/>
                  </a:solidFill>
                  <a:latin typeface="Canva Sans"/>
                  <a:ea typeface="Canva Sans Bold"/>
                  <a:cs typeface="Canva Sans Bold"/>
                  <a:sym typeface="Canva Sans Bold"/>
                </a:rPr>
                <a:t>170 new retrofit workers </a:t>
              </a:r>
              <a:r>
                <a:rPr lang="en-US" sz="2350" dirty="0">
                  <a:solidFill>
                    <a:srgbClr val="545454"/>
                  </a:solidFill>
                  <a:latin typeface="Canva Sans"/>
                  <a:ea typeface="Canva Sans"/>
                  <a:cs typeface="Canva Sans"/>
                  <a:sym typeface="Canva Sans"/>
                </a:rPr>
                <a:t>per year</a:t>
              </a:r>
            </a:p>
          </p:txBody>
        </p:sp>
      </p:grpSp>
      <p:sp>
        <p:nvSpPr>
          <p:cNvPr id="12" name="Freeform 12"/>
          <p:cNvSpPr/>
          <p:nvPr/>
        </p:nvSpPr>
        <p:spPr>
          <a:xfrm>
            <a:off x="8595827" y="3444792"/>
            <a:ext cx="8663473" cy="3262436"/>
          </a:xfrm>
          <a:custGeom>
            <a:avLst/>
            <a:gdLst/>
            <a:ahLst/>
            <a:cxnLst/>
            <a:rect l="l" t="t" r="r" b="b"/>
            <a:pathLst>
              <a:path w="8663473" h="3262436">
                <a:moveTo>
                  <a:pt x="0" y="0"/>
                </a:moveTo>
                <a:lnTo>
                  <a:pt x="8663473" y="0"/>
                </a:lnTo>
                <a:lnTo>
                  <a:pt x="8663473" y="3262437"/>
                </a:lnTo>
                <a:lnTo>
                  <a:pt x="0" y="326243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a:p>
        </p:txBody>
      </p:sp>
      <p:sp>
        <p:nvSpPr>
          <p:cNvPr id="13" name="Freeform 13"/>
          <p:cNvSpPr/>
          <p:nvPr/>
        </p:nvSpPr>
        <p:spPr>
          <a:xfrm>
            <a:off x="7310811" y="3599888"/>
            <a:ext cx="1581339" cy="1261615"/>
          </a:xfrm>
          <a:custGeom>
            <a:avLst/>
            <a:gdLst/>
            <a:ahLst/>
            <a:cxnLst/>
            <a:rect l="l" t="t" r="r" b="b"/>
            <a:pathLst>
              <a:path w="1581339" h="1261615">
                <a:moveTo>
                  <a:pt x="0" y="0"/>
                </a:moveTo>
                <a:lnTo>
                  <a:pt x="1581339" y="0"/>
                </a:lnTo>
                <a:lnTo>
                  <a:pt x="1581339" y="1261615"/>
                </a:lnTo>
                <a:lnTo>
                  <a:pt x="0" y="1261615"/>
                </a:lnTo>
                <a:lnTo>
                  <a:pt x="0" y="0"/>
                </a:lnTo>
                <a:close/>
              </a:path>
            </a:pathLst>
          </a:custGeom>
          <a:blipFill>
            <a:blip r:embed="rId12"/>
            <a:stretch>
              <a:fillRect b="-25342"/>
            </a:stretch>
          </a:blipFill>
        </p:spPr>
        <p:txBody>
          <a:bodyPr/>
          <a:lstStyle/>
          <a:p>
            <a:endParaRPr lang="en-GB"/>
          </a:p>
        </p:txBody>
      </p:sp>
      <p:sp>
        <p:nvSpPr>
          <p:cNvPr id="14" name="TextBox 14"/>
          <p:cNvSpPr txBox="1"/>
          <p:nvPr/>
        </p:nvSpPr>
        <p:spPr>
          <a:xfrm>
            <a:off x="9084412" y="4013516"/>
            <a:ext cx="7706324" cy="396259"/>
          </a:xfrm>
          <a:prstGeom prst="rect">
            <a:avLst/>
          </a:prstGeom>
        </p:spPr>
        <p:txBody>
          <a:bodyPr lIns="0" tIns="0" rIns="0" bIns="0" rtlCol="0" anchor="t">
            <a:spAutoFit/>
          </a:bodyPr>
          <a:lstStyle/>
          <a:p>
            <a:pPr algn="ctr">
              <a:lnSpc>
                <a:spcPts val="3358"/>
              </a:lnSpc>
            </a:pPr>
            <a:r>
              <a:rPr lang="en-US" sz="2399" b="1">
                <a:solidFill>
                  <a:srgbClr val="FFFFFF"/>
                </a:solidFill>
                <a:latin typeface="Canva Sans Bold"/>
                <a:ea typeface="Canva Sans Bold"/>
                <a:cs typeface="Canva Sans Bold"/>
                <a:sym typeface="Canva Sans Bold"/>
              </a:rPr>
              <a:t>England </a:t>
            </a:r>
            <a:r>
              <a:rPr lang="en-US" sz="2399">
                <a:solidFill>
                  <a:srgbClr val="FFFFFF"/>
                </a:solidFill>
                <a:latin typeface="Canva Sans"/>
                <a:ea typeface="Canva Sans"/>
                <a:cs typeface="Canva Sans"/>
                <a:sym typeface="Canva Sans"/>
              </a:rPr>
              <a:t>needs </a:t>
            </a:r>
            <a:r>
              <a:rPr lang="en-US" sz="2399" b="1">
                <a:solidFill>
                  <a:srgbClr val="FFFFFF"/>
                </a:solidFill>
                <a:latin typeface="Canva Sans Bold"/>
                <a:ea typeface="Canva Sans Bold"/>
                <a:cs typeface="Canva Sans Bold"/>
                <a:sym typeface="Canva Sans Bold"/>
              </a:rPr>
              <a:t>23,000 new retrofit workers</a:t>
            </a:r>
            <a:r>
              <a:rPr lang="en-US" sz="2399">
                <a:solidFill>
                  <a:srgbClr val="FFFFFF"/>
                </a:solidFill>
                <a:latin typeface="Canva Sans"/>
                <a:ea typeface="Canva Sans"/>
                <a:cs typeface="Canva Sans"/>
                <a:sym typeface="Canva Sans"/>
              </a:rPr>
              <a:t> per year</a:t>
            </a:r>
          </a:p>
        </p:txBody>
      </p:sp>
      <p:sp>
        <p:nvSpPr>
          <p:cNvPr id="15" name="TextBox 15"/>
          <p:cNvSpPr txBox="1"/>
          <p:nvPr/>
        </p:nvSpPr>
        <p:spPr>
          <a:xfrm>
            <a:off x="9084412" y="5422540"/>
            <a:ext cx="7706324" cy="818366"/>
          </a:xfrm>
          <a:prstGeom prst="rect">
            <a:avLst/>
          </a:prstGeom>
        </p:spPr>
        <p:txBody>
          <a:bodyPr lIns="0" tIns="0" rIns="0" bIns="0" rtlCol="0" anchor="t">
            <a:spAutoFit/>
          </a:bodyPr>
          <a:lstStyle/>
          <a:p>
            <a:pPr algn="ctr">
              <a:lnSpc>
                <a:spcPts val="3298"/>
              </a:lnSpc>
            </a:pPr>
            <a:r>
              <a:rPr lang="en-US" sz="2400" b="1" dirty="0">
                <a:solidFill>
                  <a:srgbClr val="FFFFFF"/>
                </a:solidFill>
                <a:latin typeface="Canva Sans Bold"/>
                <a:ea typeface="Canva Sans Bold"/>
                <a:cs typeface="Canva Sans Bold"/>
                <a:sym typeface="Canva Sans Bold"/>
              </a:rPr>
              <a:t>East Midlands</a:t>
            </a:r>
            <a:r>
              <a:rPr lang="en-US" sz="2400" dirty="0">
                <a:solidFill>
                  <a:srgbClr val="FFFFFF"/>
                </a:solidFill>
                <a:latin typeface="Canva Sans"/>
                <a:ea typeface="Canva Sans"/>
                <a:cs typeface="Canva Sans"/>
                <a:sym typeface="Canva Sans"/>
              </a:rPr>
              <a:t> needs </a:t>
            </a:r>
            <a:r>
              <a:rPr lang="en-US" sz="2400" b="1" dirty="0">
                <a:solidFill>
                  <a:srgbClr val="FFFFFF"/>
                </a:solidFill>
                <a:latin typeface="Canva Sans Bold"/>
                <a:ea typeface="Canva Sans Bold"/>
                <a:cs typeface="Canva Sans Bold"/>
                <a:sym typeface="Canva Sans Bold"/>
              </a:rPr>
              <a:t>9,000 new retrofit workers</a:t>
            </a:r>
            <a:r>
              <a:rPr lang="en-US" sz="2400" dirty="0">
                <a:solidFill>
                  <a:srgbClr val="FFFFFF"/>
                </a:solidFill>
                <a:latin typeface="Canva Sans"/>
                <a:ea typeface="Canva Sans"/>
                <a:cs typeface="Canva Sans"/>
                <a:sym typeface="Canva Sans"/>
              </a:rPr>
              <a:t> per year. </a:t>
            </a:r>
          </a:p>
        </p:txBody>
      </p:sp>
      <p:grpSp>
        <p:nvGrpSpPr>
          <p:cNvPr id="16" name="Group 16"/>
          <p:cNvGrpSpPr/>
          <p:nvPr/>
        </p:nvGrpSpPr>
        <p:grpSpPr>
          <a:xfrm>
            <a:off x="1028700" y="3652253"/>
            <a:ext cx="6166049" cy="2788276"/>
            <a:chOff x="0" y="0"/>
            <a:chExt cx="8221398" cy="3717701"/>
          </a:xfrm>
        </p:grpSpPr>
        <p:sp>
          <p:nvSpPr>
            <p:cNvPr id="17" name="Freeform 17"/>
            <p:cNvSpPr/>
            <p:nvPr/>
          </p:nvSpPr>
          <p:spPr>
            <a:xfrm>
              <a:off x="3459785" y="0"/>
              <a:ext cx="4761613" cy="3716380"/>
            </a:xfrm>
            <a:custGeom>
              <a:avLst/>
              <a:gdLst/>
              <a:ahLst/>
              <a:cxnLst/>
              <a:rect l="l" t="t" r="r" b="b"/>
              <a:pathLst>
                <a:path w="4761613" h="3716380">
                  <a:moveTo>
                    <a:pt x="0" y="0"/>
                  </a:moveTo>
                  <a:lnTo>
                    <a:pt x="4761613" y="0"/>
                  </a:lnTo>
                  <a:lnTo>
                    <a:pt x="4761613" y="3716380"/>
                  </a:lnTo>
                  <a:lnTo>
                    <a:pt x="0" y="371638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GB"/>
            </a:p>
          </p:txBody>
        </p:sp>
        <p:sp>
          <p:nvSpPr>
            <p:cNvPr id="18" name="Freeform 18"/>
            <p:cNvSpPr/>
            <p:nvPr/>
          </p:nvSpPr>
          <p:spPr>
            <a:xfrm>
              <a:off x="0" y="3353"/>
              <a:ext cx="4256259" cy="3714348"/>
            </a:xfrm>
            <a:custGeom>
              <a:avLst/>
              <a:gdLst/>
              <a:ahLst/>
              <a:cxnLst/>
              <a:rect l="l" t="t" r="r" b="b"/>
              <a:pathLst>
                <a:path w="4256259" h="3714348">
                  <a:moveTo>
                    <a:pt x="0" y="0"/>
                  </a:moveTo>
                  <a:lnTo>
                    <a:pt x="4256259" y="0"/>
                  </a:lnTo>
                  <a:lnTo>
                    <a:pt x="4256259" y="3714348"/>
                  </a:lnTo>
                  <a:lnTo>
                    <a:pt x="0" y="3714348"/>
                  </a:lnTo>
                  <a:lnTo>
                    <a:pt x="0" y="0"/>
                  </a:lnTo>
                  <a:close/>
                </a:path>
              </a:pathLst>
            </a:custGeom>
            <a:blipFill>
              <a:blip r:embed="rId15"/>
              <a:stretch>
                <a:fillRect b="-14589"/>
              </a:stretch>
            </a:blipFill>
          </p:spPr>
          <p:txBody>
            <a:bodyPr/>
            <a:lstStyle/>
            <a:p>
              <a:endParaRPr lang="en-GB"/>
            </a:p>
          </p:txBody>
        </p:sp>
        <p:sp>
          <p:nvSpPr>
            <p:cNvPr id="19" name="TextBox 19"/>
            <p:cNvSpPr txBox="1"/>
            <p:nvPr/>
          </p:nvSpPr>
          <p:spPr>
            <a:xfrm>
              <a:off x="3734026" y="294735"/>
              <a:ext cx="4244653" cy="3323093"/>
            </a:xfrm>
            <a:prstGeom prst="rect">
              <a:avLst/>
            </a:prstGeom>
          </p:spPr>
          <p:txBody>
            <a:bodyPr lIns="0" tIns="0" rIns="0" bIns="0" rtlCol="0" anchor="t">
              <a:spAutoFit/>
            </a:bodyPr>
            <a:lstStyle/>
            <a:p>
              <a:pPr algn="ctr">
                <a:lnSpc>
                  <a:spcPts val="3933"/>
                </a:lnSpc>
              </a:pPr>
              <a:r>
                <a:rPr lang="en-US" sz="3200" b="1" dirty="0">
                  <a:solidFill>
                    <a:srgbClr val="FFFFFF"/>
                  </a:solidFill>
                  <a:latin typeface="Canva Sans Bold"/>
                  <a:ea typeface="Canva Sans Bold"/>
                  <a:cs typeface="Canva Sans Bold"/>
                  <a:sym typeface="Canva Sans Bold"/>
                </a:rPr>
                <a:t>UK </a:t>
              </a:r>
              <a:r>
                <a:rPr lang="en-US" sz="3200" dirty="0">
                  <a:solidFill>
                    <a:srgbClr val="FFFFFF"/>
                  </a:solidFill>
                  <a:latin typeface="Canva Sans"/>
                  <a:ea typeface="Canva Sans"/>
                  <a:cs typeface="Canva Sans"/>
                  <a:sym typeface="Canva Sans"/>
                </a:rPr>
                <a:t>retrofit workforce development rate needs to at least </a:t>
              </a:r>
              <a:r>
                <a:rPr lang="en-US" sz="3200" b="1" dirty="0">
                  <a:solidFill>
                    <a:srgbClr val="FFFFFF"/>
                  </a:solidFill>
                  <a:latin typeface="Canva Sans Bold"/>
                  <a:ea typeface="Canva Sans Bold"/>
                  <a:cs typeface="Canva Sans Bold"/>
                  <a:sym typeface="Canva Sans Bold"/>
                </a:rPr>
                <a:t>triple</a:t>
              </a:r>
            </a:p>
          </p:txBody>
        </p:sp>
      </p:grpSp>
      <p:grpSp>
        <p:nvGrpSpPr>
          <p:cNvPr id="20" name="Group 20"/>
          <p:cNvGrpSpPr/>
          <p:nvPr/>
        </p:nvGrpSpPr>
        <p:grpSpPr>
          <a:xfrm>
            <a:off x="10153739" y="7158636"/>
            <a:ext cx="5501566" cy="2000380"/>
            <a:chOff x="0" y="0"/>
            <a:chExt cx="7335421" cy="2667173"/>
          </a:xfrm>
        </p:grpSpPr>
        <p:sp>
          <p:nvSpPr>
            <p:cNvPr id="21" name="Freeform 21"/>
            <p:cNvSpPr/>
            <p:nvPr/>
          </p:nvSpPr>
          <p:spPr>
            <a:xfrm>
              <a:off x="0" y="132380"/>
              <a:ext cx="2161797" cy="1848336"/>
            </a:xfrm>
            <a:custGeom>
              <a:avLst/>
              <a:gdLst/>
              <a:ahLst/>
              <a:cxnLst/>
              <a:rect l="l" t="t" r="r" b="b"/>
              <a:pathLst>
                <a:path w="2161797" h="1848336">
                  <a:moveTo>
                    <a:pt x="0" y="0"/>
                  </a:moveTo>
                  <a:lnTo>
                    <a:pt x="2161797" y="0"/>
                  </a:lnTo>
                  <a:lnTo>
                    <a:pt x="2161797" y="1848336"/>
                  </a:lnTo>
                  <a:lnTo>
                    <a:pt x="0" y="1848336"/>
                  </a:lnTo>
                  <a:lnTo>
                    <a:pt x="0" y="0"/>
                  </a:lnTo>
                  <a:close/>
                </a:path>
              </a:pathLst>
            </a:custGeom>
            <a:blipFill>
              <a:blip r:embed="rId16"/>
              <a:stretch>
                <a:fillRect b="-16959"/>
              </a:stretch>
            </a:blipFill>
          </p:spPr>
          <p:txBody>
            <a:bodyPr/>
            <a:lstStyle/>
            <a:p>
              <a:endParaRPr lang="en-GB"/>
            </a:p>
          </p:txBody>
        </p:sp>
        <p:sp>
          <p:nvSpPr>
            <p:cNvPr id="22" name="TextBox 22"/>
            <p:cNvSpPr txBox="1"/>
            <p:nvPr/>
          </p:nvSpPr>
          <p:spPr>
            <a:xfrm>
              <a:off x="2161797" y="-57150"/>
              <a:ext cx="5173624" cy="2659700"/>
            </a:xfrm>
            <a:prstGeom prst="rect">
              <a:avLst/>
            </a:prstGeom>
          </p:spPr>
          <p:txBody>
            <a:bodyPr lIns="0" tIns="0" rIns="0" bIns="0" rtlCol="0" anchor="t">
              <a:spAutoFit/>
            </a:bodyPr>
            <a:lstStyle/>
            <a:p>
              <a:pPr algn="ctr">
                <a:lnSpc>
                  <a:spcPts val="4010"/>
                </a:lnSpc>
              </a:pPr>
              <a:r>
                <a:rPr lang="en-US" sz="2899">
                  <a:solidFill>
                    <a:srgbClr val="545454"/>
                  </a:solidFill>
                  <a:latin typeface="Canva Sans"/>
                  <a:ea typeface="Canva Sans"/>
                  <a:cs typeface="Canva Sans"/>
                  <a:sym typeface="Canva Sans"/>
                </a:rPr>
                <a:t>2 million homes in East Midlands — most need retrofit work carried out on them</a:t>
              </a:r>
            </a:p>
          </p:txBody>
        </p:sp>
        <p:sp>
          <p:nvSpPr>
            <p:cNvPr id="23" name="TextBox 23"/>
            <p:cNvSpPr txBox="1"/>
            <p:nvPr/>
          </p:nvSpPr>
          <p:spPr>
            <a:xfrm>
              <a:off x="198518" y="2164351"/>
              <a:ext cx="1794432" cy="502821"/>
            </a:xfrm>
            <a:prstGeom prst="rect">
              <a:avLst/>
            </a:prstGeom>
          </p:spPr>
          <p:txBody>
            <a:bodyPr lIns="0" tIns="0" rIns="0" bIns="0" rtlCol="0" anchor="t">
              <a:spAutoFit/>
            </a:bodyPr>
            <a:lstStyle/>
            <a:p>
              <a:pPr algn="l">
                <a:lnSpc>
                  <a:spcPts val="3097"/>
                </a:lnSpc>
              </a:pPr>
              <a:r>
                <a:rPr lang="en-US" sz="2212" b="1">
                  <a:solidFill>
                    <a:srgbClr val="545454"/>
                  </a:solidFill>
                  <a:latin typeface="Canva Sans Bold"/>
                  <a:ea typeface="Canva Sans Bold"/>
                  <a:cs typeface="Canva Sans Bold"/>
                  <a:sym typeface="Canva Sans Bold"/>
                </a:rPr>
                <a:t>~2 Million</a:t>
              </a:r>
            </a:p>
          </p:txBody>
        </p:sp>
      </p:grpSp>
      <p:sp>
        <p:nvSpPr>
          <p:cNvPr id="24" name="Freeform 24"/>
          <p:cNvSpPr/>
          <p:nvPr/>
        </p:nvSpPr>
        <p:spPr>
          <a:xfrm>
            <a:off x="0" y="0"/>
            <a:ext cx="18287552" cy="3086100"/>
          </a:xfrm>
          <a:custGeom>
            <a:avLst/>
            <a:gdLst/>
            <a:ahLst/>
            <a:cxnLst/>
            <a:rect l="l" t="t" r="r" b="b"/>
            <a:pathLst>
              <a:path w="18287552" h="3086100">
                <a:moveTo>
                  <a:pt x="0" y="0"/>
                </a:moveTo>
                <a:lnTo>
                  <a:pt x="18287552" y="0"/>
                </a:lnTo>
                <a:lnTo>
                  <a:pt x="18287552" y="3086100"/>
                </a:lnTo>
                <a:lnTo>
                  <a:pt x="0" y="3086100"/>
                </a:lnTo>
                <a:lnTo>
                  <a:pt x="0" y="0"/>
                </a:lnTo>
                <a:close/>
              </a:path>
            </a:pathLst>
          </a:custGeom>
          <a:blipFill>
            <a:blip r:embed="rId17"/>
            <a:stretch>
              <a:fillRect l="-8745" t="-4371" b="-258105"/>
            </a:stretch>
          </a:blipFill>
        </p:spPr>
        <p:txBody>
          <a:bodyPr/>
          <a:lstStyle/>
          <a:p>
            <a:endParaRPr lang="en-GB"/>
          </a:p>
        </p:txBody>
      </p:sp>
      <p:sp>
        <p:nvSpPr>
          <p:cNvPr id="25" name="TextBox 25"/>
          <p:cNvSpPr txBox="1"/>
          <p:nvPr/>
        </p:nvSpPr>
        <p:spPr>
          <a:xfrm>
            <a:off x="1028700" y="1082802"/>
            <a:ext cx="7114708" cy="1059523"/>
          </a:xfrm>
          <a:prstGeom prst="rect">
            <a:avLst/>
          </a:prstGeom>
        </p:spPr>
        <p:txBody>
          <a:bodyPr lIns="0" tIns="0" rIns="0" bIns="0" rtlCol="0" anchor="t">
            <a:spAutoFit/>
          </a:bodyPr>
          <a:lstStyle/>
          <a:p>
            <a:pPr algn="l">
              <a:lnSpc>
                <a:spcPts val="8400"/>
              </a:lnSpc>
            </a:pPr>
            <a:r>
              <a:rPr lang="en-US" sz="6000" b="1">
                <a:solidFill>
                  <a:srgbClr val="FFFFFF"/>
                </a:solidFill>
                <a:latin typeface="Canva Sans Bold"/>
                <a:ea typeface="Canva Sans Bold"/>
                <a:cs typeface="Canva Sans Bold"/>
                <a:sym typeface="Canva Sans Bold"/>
              </a:rPr>
              <a:t>Retrofit Workforce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0"/>
            <a:ext cx="18287552" cy="3086100"/>
            <a:chOff x="0" y="0"/>
            <a:chExt cx="18287556" cy="3086100"/>
          </a:xfrm>
        </p:grpSpPr>
        <p:sp>
          <p:nvSpPr>
            <p:cNvPr id="3" name="Freeform 3"/>
            <p:cNvSpPr/>
            <p:nvPr/>
          </p:nvSpPr>
          <p:spPr>
            <a:xfrm>
              <a:off x="0" y="0"/>
              <a:ext cx="18287492" cy="3086100"/>
            </a:xfrm>
            <a:custGeom>
              <a:avLst/>
              <a:gdLst/>
              <a:ahLst/>
              <a:cxnLst/>
              <a:rect l="l" t="t" r="r" b="b"/>
              <a:pathLst>
                <a:path w="18287492" h="3086100">
                  <a:moveTo>
                    <a:pt x="0" y="0"/>
                  </a:moveTo>
                  <a:lnTo>
                    <a:pt x="0" y="3086100"/>
                  </a:lnTo>
                  <a:lnTo>
                    <a:pt x="18287492" y="3086100"/>
                  </a:lnTo>
                  <a:lnTo>
                    <a:pt x="18287492" y="0"/>
                  </a:lnTo>
                  <a:close/>
                </a:path>
              </a:pathLst>
            </a:custGeom>
            <a:solidFill>
              <a:srgbClr val="5BB278"/>
            </a:solidFill>
          </p:spPr>
          <p:txBody>
            <a:bodyPr/>
            <a:lstStyle/>
            <a:p>
              <a:endParaRPr lang="en-GB"/>
            </a:p>
          </p:txBody>
        </p:sp>
      </p:grpSp>
      <p:sp>
        <p:nvSpPr>
          <p:cNvPr id="4" name="Freeform 4"/>
          <p:cNvSpPr/>
          <p:nvPr/>
        </p:nvSpPr>
        <p:spPr>
          <a:xfrm>
            <a:off x="448" y="0"/>
            <a:ext cx="18287552" cy="3086100"/>
          </a:xfrm>
          <a:custGeom>
            <a:avLst/>
            <a:gdLst/>
            <a:ahLst/>
            <a:cxnLst/>
            <a:rect l="l" t="t" r="r" b="b"/>
            <a:pathLst>
              <a:path w="18287552" h="3086100">
                <a:moveTo>
                  <a:pt x="0" y="0"/>
                </a:moveTo>
                <a:lnTo>
                  <a:pt x="18287552" y="0"/>
                </a:lnTo>
                <a:lnTo>
                  <a:pt x="18287552" y="3086100"/>
                </a:lnTo>
                <a:lnTo>
                  <a:pt x="0" y="3086100"/>
                </a:lnTo>
                <a:lnTo>
                  <a:pt x="0" y="0"/>
                </a:lnTo>
                <a:close/>
              </a:path>
            </a:pathLst>
          </a:custGeom>
          <a:blipFill>
            <a:blip r:embed="rId3"/>
            <a:stretch>
              <a:fillRect l="-8745" t="-4371" b="-258105"/>
            </a:stretch>
          </a:blipFill>
        </p:spPr>
        <p:txBody>
          <a:bodyPr/>
          <a:lstStyle/>
          <a:p>
            <a:endParaRPr lang="en-GB"/>
          </a:p>
        </p:txBody>
      </p:sp>
      <p:grpSp>
        <p:nvGrpSpPr>
          <p:cNvPr id="5" name="Group 5"/>
          <p:cNvGrpSpPr/>
          <p:nvPr/>
        </p:nvGrpSpPr>
        <p:grpSpPr>
          <a:xfrm>
            <a:off x="12167164" y="3569869"/>
            <a:ext cx="5133188" cy="5769853"/>
            <a:chOff x="0" y="0"/>
            <a:chExt cx="1351951" cy="1519632"/>
          </a:xfrm>
        </p:grpSpPr>
        <p:sp>
          <p:nvSpPr>
            <p:cNvPr id="6" name="Freeform 6"/>
            <p:cNvSpPr/>
            <p:nvPr/>
          </p:nvSpPr>
          <p:spPr>
            <a:xfrm>
              <a:off x="0" y="0"/>
              <a:ext cx="1351951" cy="1519632"/>
            </a:xfrm>
            <a:custGeom>
              <a:avLst/>
              <a:gdLst/>
              <a:ahLst/>
              <a:cxnLst/>
              <a:rect l="l" t="t" r="r" b="b"/>
              <a:pathLst>
                <a:path w="1351951" h="1519632">
                  <a:moveTo>
                    <a:pt x="51279" y="0"/>
                  </a:moveTo>
                  <a:lnTo>
                    <a:pt x="1300672" y="0"/>
                  </a:lnTo>
                  <a:cubicBezTo>
                    <a:pt x="1328992" y="0"/>
                    <a:pt x="1351951" y="22958"/>
                    <a:pt x="1351951" y="51279"/>
                  </a:cubicBezTo>
                  <a:lnTo>
                    <a:pt x="1351951" y="1468353"/>
                  </a:lnTo>
                  <a:cubicBezTo>
                    <a:pt x="1351951" y="1496674"/>
                    <a:pt x="1328992" y="1519632"/>
                    <a:pt x="1300672" y="1519632"/>
                  </a:cubicBezTo>
                  <a:lnTo>
                    <a:pt x="51279" y="1519632"/>
                  </a:lnTo>
                  <a:cubicBezTo>
                    <a:pt x="22958" y="1519632"/>
                    <a:pt x="0" y="1496674"/>
                    <a:pt x="0" y="1468353"/>
                  </a:cubicBezTo>
                  <a:lnTo>
                    <a:pt x="0" y="51279"/>
                  </a:lnTo>
                  <a:cubicBezTo>
                    <a:pt x="0" y="22958"/>
                    <a:pt x="22958" y="0"/>
                    <a:pt x="51279" y="0"/>
                  </a:cubicBezTo>
                  <a:close/>
                </a:path>
              </a:pathLst>
            </a:custGeom>
            <a:solidFill>
              <a:srgbClr val="37CC65"/>
            </a:solidFill>
          </p:spPr>
          <p:txBody>
            <a:bodyPr/>
            <a:lstStyle/>
            <a:p>
              <a:endParaRPr lang="en-GB"/>
            </a:p>
          </p:txBody>
        </p:sp>
        <p:sp>
          <p:nvSpPr>
            <p:cNvPr id="7" name="TextBox 7"/>
            <p:cNvSpPr txBox="1"/>
            <p:nvPr/>
          </p:nvSpPr>
          <p:spPr>
            <a:xfrm>
              <a:off x="0" y="-28575"/>
              <a:ext cx="1351951" cy="1548207"/>
            </a:xfrm>
            <a:prstGeom prst="rect">
              <a:avLst/>
            </a:prstGeom>
          </p:spPr>
          <p:txBody>
            <a:bodyPr lIns="50800" tIns="50800" rIns="50800" bIns="50800" rtlCol="0" anchor="ctr"/>
            <a:lstStyle/>
            <a:p>
              <a:pPr algn="ctr">
                <a:lnSpc>
                  <a:spcPts val="2430"/>
                </a:lnSpc>
              </a:pPr>
              <a:endParaRPr/>
            </a:p>
          </p:txBody>
        </p:sp>
      </p:grpSp>
      <p:grpSp>
        <p:nvGrpSpPr>
          <p:cNvPr id="8" name="Group 8"/>
          <p:cNvGrpSpPr/>
          <p:nvPr/>
        </p:nvGrpSpPr>
        <p:grpSpPr>
          <a:xfrm>
            <a:off x="1273183" y="3508851"/>
            <a:ext cx="5133188" cy="5830871"/>
            <a:chOff x="0" y="0"/>
            <a:chExt cx="1351951" cy="1535703"/>
          </a:xfrm>
        </p:grpSpPr>
        <p:sp>
          <p:nvSpPr>
            <p:cNvPr id="9" name="Freeform 9"/>
            <p:cNvSpPr/>
            <p:nvPr/>
          </p:nvSpPr>
          <p:spPr>
            <a:xfrm>
              <a:off x="0" y="0"/>
              <a:ext cx="1351951" cy="1535703"/>
            </a:xfrm>
            <a:custGeom>
              <a:avLst/>
              <a:gdLst/>
              <a:ahLst/>
              <a:cxnLst/>
              <a:rect l="l" t="t" r="r" b="b"/>
              <a:pathLst>
                <a:path w="1351951" h="1535703">
                  <a:moveTo>
                    <a:pt x="51279" y="0"/>
                  </a:moveTo>
                  <a:lnTo>
                    <a:pt x="1300672" y="0"/>
                  </a:lnTo>
                  <a:cubicBezTo>
                    <a:pt x="1328992" y="0"/>
                    <a:pt x="1351951" y="22958"/>
                    <a:pt x="1351951" y="51279"/>
                  </a:cubicBezTo>
                  <a:lnTo>
                    <a:pt x="1351951" y="1484423"/>
                  </a:lnTo>
                  <a:cubicBezTo>
                    <a:pt x="1351951" y="1512744"/>
                    <a:pt x="1328992" y="1535703"/>
                    <a:pt x="1300672" y="1535703"/>
                  </a:cubicBezTo>
                  <a:lnTo>
                    <a:pt x="51279" y="1535703"/>
                  </a:lnTo>
                  <a:cubicBezTo>
                    <a:pt x="22958" y="1535703"/>
                    <a:pt x="0" y="1512744"/>
                    <a:pt x="0" y="1484423"/>
                  </a:cubicBezTo>
                  <a:lnTo>
                    <a:pt x="0" y="51279"/>
                  </a:lnTo>
                  <a:cubicBezTo>
                    <a:pt x="0" y="22958"/>
                    <a:pt x="22958" y="0"/>
                    <a:pt x="51279" y="0"/>
                  </a:cubicBezTo>
                  <a:close/>
                </a:path>
              </a:pathLst>
            </a:custGeom>
            <a:solidFill>
              <a:srgbClr val="37CC65"/>
            </a:solidFill>
          </p:spPr>
          <p:txBody>
            <a:bodyPr/>
            <a:lstStyle/>
            <a:p>
              <a:endParaRPr lang="en-GB"/>
            </a:p>
          </p:txBody>
        </p:sp>
        <p:sp>
          <p:nvSpPr>
            <p:cNvPr id="10" name="TextBox 10"/>
            <p:cNvSpPr txBox="1"/>
            <p:nvPr/>
          </p:nvSpPr>
          <p:spPr>
            <a:xfrm>
              <a:off x="0" y="-28575"/>
              <a:ext cx="1351951" cy="1564278"/>
            </a:xfrm>
            <a:prstGeom prst="rect">
              <a:avLst/>
            </a:prstGeom>
          </p:spPr>
          <p:txBody>
            <a:bodyPr lIns="50800" tIns="50800" rIns="50800" bIns="50800" rtlCol="0" anchor="ctr"/>
            <a:lstStyle/>
            <a:p>
              <a:pPr algn="ctr">
                <a:lnSpc>
                  <a:spcPts val="2430"/>
                </a:lnSpc>
              </a:pPr>
              <a:endParaRPr/>
            </a:p>
          </p:txBody>
        </p:sp>
      </p:grpSp>
      <p:grpSp>
        <p:nvGrpSpPr>
          <p:cNvPr id="11" name="Group 11"/>
          <p:cNvGrpSpPr/>
          <p:nvPr/>
        </p:nvGrpSpPr>
        <p:grpSpPr>
          <a:xfrm>
            <a:off x="6719651" y="3508851"/>
            <a:ext cx="5133188" cy="5830871"/>
            <a:chOff x="0" y="0"/>
            <a:chExt cx="1351951" cy="1535703"/>
          </a:xfrm>
        </p:grpSpPr>
        <p:sp>
          <p:nvSpPr>
            <p:cNvPr id="12" name="Freeform 12"/>
            <p:cNvSpPr/>
            <p:nvPr/>
          </p:nvSpPr>
          <p:spPr>
            <a:xfrm>
              <a:off x="0" y="0"/>
              <a:ext cx="1351951" cy="1535703"/>
            </a:xfrm>
            <a:custGeom>
              <a:avLst/>
              <a:gdLst/>
              <a:ahLst/>
              <a:cxnLst/>
              <a:rect l="l" t="t" r="r" b="b"/>
              <a:pathLst>
                <a:path w="1351951" h="1535703">
                  <a:moveTo>
                    <a:pt x="51279" y="0"/>
                  </a:moveTo>
                  <a:lnTo>
                    <a:pt x="1300672" y="0"/>
                  </a:lnTo>
                  <a:cubicBezTo>
                    <a:pt x="1328992" y="0"/>
                    <a:pt x="1351951" y="22958"/>
                    <a:pt x="1351951" y="51279"/>
                  </a:cubicBezTo>
                  <a:lnTo>
                    <a:pt x="1351951" y="1484423"/>
                  </a:lnTo>
                  <a:cubicBezTo>
                    <a:pt x="1351951" y="1512744"/>
                    <a:pt x="1328992" y="1535703"/>
                    <a:pt x="1300672" y="1535703"/>
                  </a:cubicBezTo>
                  <a:lnTo>
                    <a:pt x="51279" y="1535703"/>
                  </a:lnTo>
                  <a:cubicBezTo>
                    <a:pt x="22958" y="1535703"/>
                    <a:pt x="0" y="1512744"/>
                    <a:pt x="0" y="1484423"/>
                  </a:cubicBezTo>
                  <a:lnTo>
                    <a:pt x="0" y="51279"/>
                  </a:lnTo>
                  <a:cubicBezTo>
                    <a:pt x="0" y="22958"/>
                    <a:pt x="22958" y="0"/>
                    <a:pt x="51279" y="0"/>
                  </a:cubicBezTo>
                  <a:close/>
                </a:path>
              </a:pathLst>
            </a:custGeom>
            <a:solidFill>
              <a:srgbClr val="91C24C"/>
            </a:solidFill>
          </p:spPr>
          <p:txBody>
            <a:bodyPr/>
            <a:lstStyle/>
            <a:p>
              <a:endParaRPr lang="en-GB"/>
            </a:p>
          </p:txBody>
        </p:sp>
        <p:sp>
          <p:nvSpPr>
            <p:cNvPr id="13" name="TextBox 13"/>
            <p:cNvSpPr txBox="1"/>
            <p:nvPr/>
          </p:nvSpPr>
          <p:spPr>
            <a:xfrm>
              <a:off x="0" y="-28575"/>
              <a:ext cx="1351951" cy="1564278"/>
            </a:xfrm>
            <a:prstGeom prst="rect">
              <a:avLst/>
            </a:prstGeom>
          </p:spPr>
          <p:txBody>
            <a:bodyPr lIns="50800" tIns="50800" rIns="50800" bIns="50800" rtlCol="0" anchor="ctr"/>
            <a:lstStyle/>
            <a:p>
              <a:pPr algn="ctr">
                <a:lnSpc>
                  <a:spcPts val="2430"/>
                </a:lnSpc>
              </a:pPr>
              <a:endParaRPr/>
            </a:p>
          </p:txBody>
        </p:sp>
      </p:grpSp>
      <p:sp>
        <p:nvSpPr>
          <p:cNvPr id="14" name="Freeform 14"/>
          <p:cNvSpPr/>
          <p:nvPr/>
        </p:nvSpPr>
        <p:spPr>
          <a:xfrm>
            <a:off x="2937959" y="3888885"/>
            <a:ext cx="1865598" cy="1254615"/>
          </a:xfrm>
          <a:custGeom>
            <a:avLst/>
            <a:gdLst/>
            <a:ahLst/>
            <a:cxnLst/>
            <a:rect l="l" t="t" r="r" b="b"/>
            <a:pathLst>
              <a:path w="1865598" h="1254615">
                <a:moveTo>
                  <a:pt x="0" y="0"/>
                </a:moveTo>
                <a:lnTo>
                  <a:pt x="1865598" y="0"/>
                </a:lnTo>
                <a:lnTo>
                  <a:pt x="1865598" y="1254615"/>
                </a:lnTo>
                <a:lnTo>
                  <a:pt x="0" y="12546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5" name="Freeform 15"/>
          <p:cNvSpPr/>
          <p:nvPr/>
        </p:nvSpPr>
        <p:spPr>
          <a:xfrm>
            <a:off x="8606237" y="3888885"/>
            <a:ext cx="1360016" cy="1254615"/>
          </a:xfrm>
          <a:custGeom>
            <a:avLst/>
            <a:gdLst/>
            <a:ahLst/>
            <a:cxnLst/>
            <a:rect l="l" t="t" r="r" b="b"/>
            <a:pathLst>
              <a:path w="1360016" h="1254615">
                <a:moveTo>
                  <a:pt x="0" y="0"/>
                </a:moveTo>
                <a:lnTo>
                  <a:pt x="1360016" y="0"/>
                </a:lnTo>
                <a:lnTo>
                  <a:pt x="1360016" y="1254615"/>
                </a:lnTo>
                <a:lnTo>
                  <a:pt x="0" y="125461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16" name="Freeform 16"/>
          <p:cNvSpPr/>
          <p:nvPr/>
        </p:nvSpPr>
        <p:spPr>
          <a:xfrm>
            <a:off x="13908354" y="3888885"/>
            <a:ext cx="1650809" cy="1254615"/>
          </a:xfrm>
          <a:custGeom>
            <a:avLst/>
            <a:gdLst/>
            <a:ahLst/>
            <a:cxnLst/>
            <a:rect l="l" t="t" r="r" b="b"/>
            <a:pathLst>
              <a:path w="1650809" h="1254615">
                <a:moveTo>
                  <a:pt x="0" y="0"/>
                </a:moveTo>
                <a:lnTo>
                  <a:pt x="1650809" y="0"/>
                </a:lnTo>
                <a:lnTo>
                  <a:pt x="1650809" y="1254615"/>
                </a:lnTo>
                <a:lnTo>
                  <a:pt x="0" y="125461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sp>
        <p:nvSpPr>
          <p:cNvPr id="17" name="TextBox 17"/>
          <p:cNvSpPr txBox="1"/>
          <p:nvPr/>
        </p:nvSpPr>
        <p:spPr>
          <a:xfrm>
            <a:off x="12652198" y="5408937"/>
            <a:ext cx="4163121" cy="941070"/>
          </a:xfrm>
          <a:prstGeom prst="rect">
            <a:avLst/>
          </a:prstGeom>
        </p:spPr>
        <p:txBody>
          <a:bodyPr lIns="0" tIns="0" rIns="0" bIns="0" rtlCol="0" anchor="t">
            <a:spAutoFit/>
          </a:bodyPr>
          <a:lstStyle/>
          <a:p>
            <a:pPr algn="ctr">
              <a:lnSpc>
                <a:spcPts val="3779"/>
              </a:lnSpc>
            </a:pPr>
            <a:r>
              <a:rPr lang="en-US" sz="2700" b="1" dirty="0">
                <a:solidFill>
                  <a:srgbClr val="545454"/>
                </a:solidFill>
                <a:latin typeface="Canva Sans Bold"/>
                <a:ea typeface="Canva Sans Bold"/>
                <a:cs typeface="Canva Sans Bold"/>
                <a:sym typeface="Canva Sans Bold"/>
              </a:rPr>
              <a:t>Solar Technician</a:t>
            </a:r>
          </a:p>
          <a:p>
            <a:pPr algn="ctr">
              <a:lnSpc>
                <a:spcPts val="3779"/>
              </a:lnSpc>
            </a:pPr>
            <a:r>
              <a:rPr lang="en-US" sz="2700" b="1" dirty="0">
                <a:solidFill>
                  <a:srgbClr val="545454"/>
                </a:solidFill>
                <a:latin typeface="Canva Sans Bold"/>
                <a:ea typeface="Canva Sans Bold"/>
                <a:cs typeface="Canva Sans Bold"/>
                <a:sym typeface="Canva Sans Bold"/>
              </a:rPr>
              <a:t>£33.5k+</a:t>
            </a:r>
          </a:p>
        </p:txBody>
      </p:sp>
      <p:sp>
        <p:nvSpPr>
          <p:cNvPr id="18" name="TextBox 18"/>
          <p:cNvSpPr txBox="1"/>
          <p:nvPr/>
        </p:nvSpPr>
        <p:spPr>
          <a:xfrm>
            <a:off x="7097287" y="5439417"/>
            <a:ext cx="4378961" cy="1417320"/>
          </a:xfrm>
          <a:prstGeom prst="rect">
            <a:avLst/>
          </a:prstGeom>
        </p:spPr>
        <p:txBody>
          <a:bodyPr lIns="0" tIns="0" rIns="0" bIns="0" rtlCol="0" anchor="t">
            <a:spAutoFit/>
          </a:bodyPr>
          <a:lstStyle/>
          <a:p>
            <a:pPr algn="ctr">
              <a:lnSpc>
                <a:spcPts val="3779"/>
              </a:lnSpc>
            </a:pPr>
            <a:r>
              <a:rPr lang="en-US" sz="2699" b="1">
                <a:solidFill>
                  <a:srgbClr val="545454"/>
                </a:solidFill>
                <a:latin typeface="Canva Sans Bold"/>
                <a:ea typeface="Canva Sans Bold"/>
                <a:cs typeface="Canva Sans Bold"/>
                <a:sym typeface="Canva Sans Bold"/>
                <a:hlinkClick r:id="rId10" tooltip="https://www.greencareershub.com/find-your-green-role/job-profiles/electrician/"/>
              </a:rPr>
              <a:t>Electrician</a:t>
            </a:r>
          </a:p>
          <a:p>
            <a:pPr algn="ctr">
              <a:lnSpc>
                <a:spcPts val="3779"/>
              </a:lnSpc>
            </a:pPr>
            <a:r>
              <a:rPr lang="en-US" sz="2699" b="1">
                <a:solidFill>
                  <a:srgbClr val="545454"/>
                </a:solidFill>
                <a:latin typeface="Canva Sans Bold"/>
                <a:ea typeface="Canva Sans Bold"/>
                <a:cs typeface="Canva Sans Bold"/>
                <a:sym typeface="Canva Sans Bold"/>
              </a:rPr>
              <a:t>£42k+</a:t>
            </a:r>
          </a:p>
          <a:p>
            <a:pPr algn="ctr">
              <a:lnSpc>
                <a:spcPts val="3779"/>
              </a:lnSpc>
            </a:pPr>
            <a:endParaRPr lang="en-US" sz="2699" b="1">
              <a:solidFill>
                <a:srgbClr val="545454"/>
              </a:solidFill>
              <a:latin typeface="Canva Sans Bold"/>
              <a:ea typeface="Canva Sans Bold"/>
              <a:cs typeface="Canva Sans Bold"/>
              <a:sym typeface="Canva Sans Bold"/>
            </a:endParaRPr>
          </a:p>
        </p:txBody>
      </p:sp>
      <p:sp>
        <p:nvSpPr>
          <p:cNvPr id="19" name="TextBox 19"/>
          <p:cNvSpPr txBox="1"/>
          <p:nvPr/>
        </p:nvSpPr>
        <p:spPr>
          <a:xfrm>
            <a:off x="7245651" y="6518289"/>
            <a:ext cx="4378961" cy="1856918"/>
          </a:xfrm>
          <a:prstGeom prst="rect">
            <a:avLst/>
          </a:prstGeom>
        </p:spPr>
        <p:txBody>
          <a:bodyPr lIns="0" tIns="0" rIns="0" bIns="0" rtlCol="0" anchor="t">
            <a:spAutoFit/>
          </a:bodyPr>
          <a:lstStyle/>
          <a:p>
            <a:pPr algn="ctr">
              <a:lnSpc>
                <a:spcPts val="3693"/>
              </a:lnSpc>
            </a:pPr>
            <a:r>
              <a:rPr lang="en-US" sz="2700">
                <a:solidFill>
                  <a:srgbClr val="545454"/>
                </a:solidFill>
                <a:latin typeface="Canva Sans"/>
                <a:ea typeface="Canva Sans"/>
                <a:cs typeface="Canva Sans"/>
                <a:sym typeface="Canva Sans"/>
              </a:rPr>
              <a:t>Installs, maintains, and repairs electrical systems in buildings and structures.</a:t>
            </a:r>
          </a:p>
        </p:txBody>
      </p:sp>
      <p:sp>
        <p:nvSpPr>
          <p:cNvPr id="20" name="TextBox 20"/>
          <p:cNvSpPr txBox="1"/>
          <p:nvPr/>
        </p:nvSpPr>
        <p:spPr>
          <a:xfrm>
            <a:off x="1691996" y="5408937"/>
            <a:ext cx="4419485" cy="941070"/>
          </a:xfrm>
          <a:prstGeom prst="rect">
            <a:avLst/>
          </a:prstGeom>
        </p:spPr>
        <p:txBody>
          <a:bodyPr lIns="0" tIns="0" rIns="0" bIns="0" rtlCol="0" anchor="t">
            <a:spAutoFit/>
          </a:bodyPr>
          <a:lstStyle/>
          <a:p>
            <a:pPr algn="ctr">
              <a:lnSpc>
                <a:spcPts val="3779"/>
              </a:lnSpc>
            </a:pPr>
            <a:r>
              <a:rPr lang="en-US" sz="2699" b="1">
                <a:solidFill>
                  <a:srgbClr val="545454"/>
                </a:solidFill>
                <a:latin typeface="Canva Sans Bold"/>
                <a:ea typeface="Canva Sans Bold"/>
                <a:cs typeface="Canva Sans Bold"/>
                <a:sym typeface="Canva Sans Bold"/>
              </a:rPr>
              <a:t>Heat Pump Engineer</a:t>
            </a:r>
          </a:p>
          <a:p>
            <a:pPr algn="ctr">
              <a:lnSpc>
                <a:spcPts val="3779"/>
              </a:lnSpc>
            </a:pPr>
            <a:r>
              <a:rPr lang="en-US" sz="2699" b="1">
                <a:solidFill>
                  <a:srgbClr val="545454"/>
                </a:solidFill>
                <a:latin typeface="Canva Sans Bold"/>
                <a:ea typeface="Canva Sans Bold"/>
                <a:cs typeface="Canva Sans Bold"/>
                <a:sym typeface="Canva Sans Bold"/>
              </a:rPr>
              <a:t>£33.5k+</a:t>
            </a:r>
          </a:p>
        </p:txBody>
      </p:sp>
      <p:sp>
        <p:nvSpPr>
          <p:cNvPr id="21" name="TextBox 21"/>
          <p:cNvSpPr txBox="1"/>
          <p:nvPr/>
        </p:nvSpPr>
        <p:spPr>
          <a:xfrm>
            <a:off x="1691996" y="6518289"/>
            <a:ext cx="4357524" cy="2323643"/>
          </a:xfrm>
          <a:prstGeom prst="rect">
            <a:avLst/>
          </a:prstGeom>
        </p:spPr>
        <p:txBody>
          <a:bodyPr lIns="0" tIns="0" rIns="0" bIns="0" rtlCol="0" anchor="t">
            <a:spAutoFit/>
          </a:bodyPr>
          <a:lstStyle/>
          <a:p>
            <a:pPr algn="ctr">
              <a:lnSpc>
                <a:spcPts val="3693"/>
              </a:lnSpc>
            </a:pPr>
            <a:r>
              <a:rPr lang="en-US" sz="2699">
                <a:solidFill>
                  <a:srgbClr val="545454"/>
                </a:solidFill>
                <a:latin typeface="Canva Sans"/>
                <a:ea typeface="Canva Sans"/>
                <a:cs typeface="Canva Sans"/>
                <a:sym typeface="Canva Sans"/>
              </a:rPr>
              <a:t>Installs and maintains heat pump systems to provide efficient heating and cooling in retrofitted homes.</a:t>
            </a:r>
          </a:p>
        </p:txBody>
      </p:sp>
      <p:sp>
        <p:nvSpPr>
          <p:cNvPr id="22" name="TextBox 22"/>
          <p:cNvSpPr txBox="1"/>
          <p:nvPr/>
        </p:nvSpPr>
        <p:spPr>
          <a:xfrm>
            <a:off x="1028700" y="1428750"/>
            <a:ext cx="16230600" cy="514350"/>
          </a:xfrm>
          <a:prstGeom prst="rect">
            <a:avLst/>
          </a:prstGeom>
        </p:spPr>
        <p:txBody>
          <a:bodyPr lIns="0" tIns="0" rIns="0" bIns="0" rtlCol="0" anchor="t">
            <a:spAutoFit/>
          </a:bodyPr>
          <a:lstStyle/>
          <a:p>
            <a:pPr algn="l">
              <a:lnSpc>
                <a:spcPts val="3000"/>
              </a:lnSpc>
            </a:pPr>
            <a:r>
              <a:rPr lang="en-US" sz="6000" b="1">
                <a:solidFill>
                  <a:srgbClr val="FFFFFF"/>
                </a:solidFill>
                <a:latin typeface="Canva Sans Bold"/>
                <a:ea typeface="Canva Sans Bold"/>
                <a:cs typeface="Canva Sans Bold"/>
                <a:sym typeface="Canva Sans Bold"/>
              </a:rPr>
              <a:t>Possible Retrofit Careers</a:t>
            </a:r>
          </a:p>
        </p:txBody>
      </p:sp>
      <p:sp>
        <p:nvSpPr>
          <p:cNvPr id="23" name="TextBox 23"/>
          <p:cNvSpPr txBox="1"/>
          <p:nvPr/>
        </p:nvSpPr>
        <p:spPr>
          <a:xfrm>
            <a:off x="12631395" y="6518289"/>
            <a:ext cx="4204726" cy="1856918"/>
          </a:xfrm>
          <a:prstGeom prst="rect">
            <a:avLst/>
          </a:prstGeom>
        </p:spPr>
        <p:txBody>
          <a:bodyPr lIns="0" tIns="0" rIns="0" bIns="0" rtlCol="0" anchor="t">
            <a:spAutoFit/>
          </a:bodyPr>
          <a:lstStyle/>
          <a:p>
            <a:pPr algn="ctr">
              <a:lnSpc>
                <a:spcPts val="3693"/>
              </a:lnSpc>
            </a:pPr>
            <a:r>
              <a:rPr lang="en-US" sz="2700">
                <a:solidFill>
                  <a:srgbClr val="545454"/>
                </a:solidFill>
                <a:latin typeface="Canva Sans"/>
                <a:ea typeface="Canva Sans"/>
                <a:cs typeface="Canva Sans"/>
                <a:sym typeface="Canva Sans"/>
              </a:rPr>
              <a:t>Installs, maintains, and repairs solar systems, promoting the use of renewable energy.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0"/>
            <a:ext cx="18287552" cy="3086100"/>
            <a:chOff x="0" y="0"/>
            <a:chExt cx="18287556" cy="3086100"/>
          </a:xfrm>
        </p:grpSpPr>
        <p:sp>
          <p:nvSpPr>
            <p:cNvPr id="3" name="Freeform 3"/>
            <p:cNvSpPr/>
            <p:nvPr/>
          </p:nvSpPr>
          <p:spPr>
            <a:xfrm>
              <a:off x="0" y="0"/>
              <a:ext cx="18287492" cy="3086100"/>
            </a:xfrm>
            <a:custGeom>
              <a:avLst/>
              <a:gdLst/>
              <a:ahLst/>
              <a:cxnLst/>
              <a:rect l="l" t="t" r="r" b="b"/>
              <a:pathLst>
                <a:path w="18287492" h="3086100">
                  <a:moveTo>
                    <a:pt x="0" y="0"/>
                  </a:moveTo>
                  <a:lnTo>
                    <a:pt x="0" y="3086100"/>
                  </a:lnTo>
                  <a:lnTo>
                    <a:pt x="18287492" y="3086100"/>
                  </a:lnTo>
                  <a:lnTo>
                    <a:pt x="18287492" y="0"/>
                  </a:lnTo>
                  <a:close/>
                </a:path>
              </a:pathLst>
            </a:custGeom>
            <a:solidFill>
              <a:srgbClr val="5BB278"/>
            </a:solidFill>
          </p:spPr>
          <p:txBody>
            <a:bodyPr/>
            <a:lstStyle/>
            <a:p>
              <a:endParaRPr lang="en-GB"/>
            </a:p>
          </p:txBody>
        </p:sp>
      </p:grpSp>
      <p:sp>
        <p:nvSpPr>
          <p:cNvPr id="4" name="Freeform 4"/>
          <p:cNvSpPr/>
          <p:nvPr/>
        </p:nvSpPr>
        <p:spPr>
          <a:xfrm>
            <a:off x="448" y="0"/>
            <a:ext cx="18287552" cy="3086100"/>
          </a:xfrm>
          <a:custGeom>
            <a:avLst/>
            <a:gdLst/>
            <a:ahLst/>
            <a:cxnLst/>
            <a:rect l="l" t="t" r="r" b="b"/>
            <a:pathLst>
              <a:path w="18287552" h="3086100">
                <a:moveTo>
                  <a:pt x="0" y="0"/>
                </a:moveTo>
                <a:lnTo>
                  <a:pt x="18287552" y="0"/>
                </a:lnTo>
                <a:lnTo>
                  <a:pt x="18287552" y="3086100"/>
                </a:lnTo>
                <a:lnTo>
                  <a:pt x="0" y="3086100"/>
                </a:lnTo>
                <a:lnTo>
                  <a:pt x="0" y="0"/>
                </a:lnTo>
                <a:close/>
              </a:path>
            </a:pathLst>
          </a:custGeom>
          <a:blipFill>
            <a:blip r:embed="rId3"/>
            <a:stretch>
              <a:fillRect l="-8745" t="-4371" b="-258105"/>
            </a:stretch>
          </a:blipFill>
        </p:spPr>
        <p:txBody>
          <a:bodyPr/>
          <a:lstStyle/>
          <a:p>
            <a:endParaRPr lang="en-GB"/>
          </a:p>
        </p:txBody>
      </p:sp>
      <p:grpSp>
        <p:nvGrpSpPr>
          <p:cNvPr id="5" name="Group 5"/>
          <p:cNvGrpSpPr/>
          <p:nvPr/>
        </p:nvGrpSpPr>
        <p:grpSpPr>
          <a:xfrm>
            <a:off x="415219" y="3427429"/>
            <a:ext cx="4980788" cy="5830871"/>
            <a:chOff x="0" y="0"/>
            <a:chExt cx="1311813" cy="1535703"/>
          </a:xfrm>
        </p:grpSpPr>
        <p:sp>
          <p:nvSpPr>
            <p:cNvPr id="6" name="Freeform 6"/>
            <p:cNvSpPr/>
            <p:nvPr/>
          </p:nvSpPr>
          <p:spPr>
            <a:xfrm>
              <a:off x="0" y="0"/>
              <a:ext cx="1311813" cy="1535703"/>
            </a:xfrm>
            <a:custGeom>
              <a:avLst/>
              <a:gdLst/>
              <a:ahLst/>
              <a:cxnLst/>
              <a:rect l="l" t="t" r="r" b="b"/>
              <a:pathLst>
                <a:path w="1311813" h="1535703">
                  <a:moveTo>
                    <a:pt x="52848" y="0"/>
                  </a:moveTo>
                  <a:lnTo>
                    <a:pt x="1258964" y="0"/>
                  </a:lnTo>
                  <a:cubicBezTo>
                    <a:pt x="1288152" y="0"/>
                    <a:pt x="1311813" y="23661"/>
                    <a:pt x="1311813" y="52848"/>
                  </a:cubicBezTo>
                  <a:lnTo>
                    <a:pt x="1311813" y="1482854"/>
                  </a:lnTo>
                  <a:cubicBezTo>
                    <a:pt x="1311813" y="1512042"/>
                    <a:pt x="1288152" y="1535703"/>
                    <a:pt x="1258964" y="1535703"/>
                  </a:cubicBezTo>
                  <a:lnTo>
                    <a:pt x="52848" y="1535703"/>
                  </a:lnTo>
                  <a:cubicBezTo>
                    <a:pt x="38832" y="1535703"/>
                    <a:pt x="25390" y="1530135"/>
                    <a:pt x="15479" y="1520224"/>
                  </a:cubicBezTo>
                  <a:cubicBezTo>
                    <a:pt x="5568" y="1510313"/>
                    <a:pt x="0" y="1496871"/>
                    <a:pt x="0" y="1482854"/>
                  </a:cubicBezTo>
                  <a:lnTo>
                    <a:pt x="0" y="52848"/>
                  </a:lnTo>
                  <a:cubicBezTo>
                    <a:pt x="0" y="23661"/>
                    <a:pt x="23661" y="0"/>
                    <a:pt x="52848" y="0"/>
                  </a:cubicBezTo>
                  <a:close/>
                </a:path>
              </a:pathLst>
            </a:custGeom>
            <a:solidFill>
              <a:srgbClr val="37CC65"/>
            </a:solidFill>
          </p:spPr>
          <p:txBody>
            <a:bodyPr/>
            <a:lstStyle/>
            <a:p>
              <a:endParaRPr lang="en-GB"/>
            </a:p>
          </p:txBody>
        </p:sp>
        <p:sp>
          <p:nvSpPr>
            <p:cNvPr id="7" name="TextBox 7"/>
            <p:cNvSpPr txBox="1"/>
            <p:nvPr/>
          </p:nvSpPr>
          <p:spPr>
            <a:xfrm>
              <a:off x="0" y="-28575"/>
              <a:ext cx="1311813" cy="1564278"/>
            </a:xfrm>
            <a:prstGeom prst="rect">
              <a:avLst/>
            </a:prstGeom>
          </p:spPr>
          <p:txBody>
            <a:bodyPr lIns="50800" tIns="50800" rIns="50800" bIns="50800" rtlCol="0" anchor="ctr"/>
            <a:lstStyle/>
            <a:p>
              <a:pPr algn="ctr">
                <a:lnSpc>
                  <a:spcPts val="2430"/>
                </a:lnSpc>
              </a:pPr>
              <a:endParaRPr/>
            </a:p>
          </p:txBody>
        </p:sp>
      </p:grpSp>
      <p:grpSp>
        <p:nvGrpSpPr>
          <p:cNvPr id="8" name="Group 8"/>
          <p:cNvGrpSpPr/>
          <p:nvPr/>
        </p:nvGrpSpPr>
        <p:grpSpPr>
          <a:xfrm>
            <a:off x="5634472" y="3427429"/>
            <a:ext cx="4299700" cy="5830871"/>
            <a:chOff x="0" y="0"/>
            <a:chExt cx="1132431" cy="1535703"/>
          </a:xfrm>
        </p:grpSpPr>
        <p:sp>
          <p:nvSpPr>
            <p:cNvPr id="9" name="Freeform 9"/>
            <p:cNvSpPr/>
            <p:nvPr/>
          </p:nvSpPr>
          <p:spPr>
            <a:xfrm>
              <a:off x="0" y="0"/>
              <a:ext cx="1132431" cy="1535703"/>
            </a:xfrm>
            <a:custGeom>
              <a:avLst/>
              <a:gdLst/>
              <a:ahLst/>
              <a:cxnLst/>
              <a:rect l="l" t="t" r="r" b="b"/>
              <a:pathLst>
                <a:path w="1132431" h="1535703">
                  <a:moveTo>
                    <a:pt x="61219" y="0"/>
                  </a:moveTo>
                  <a:lnTo>
                    <a:pt x="1071212" y="0"/>
                  </a:lnTo>
                  <a:cubicBezTo>
                    <a:pt x="1105022" y="0"/>
                    <a:pt x="1132431" y="27409"/>
                    <a:pt x="1132431" y="61219"/>
                  </a:cubicBezTo>
                  <a:lnTo>
                    <a:pt x="1132431" y="1474483"/>
                  </a:lnTo>
                  <a:cubicBezTo>
                    <a:pt x="1132431" y="1508294"/>
                    <a:pt x="1105022" y="1535703"/>
                    <a:pt x="1071212" y="1535703"/>
                  </a:cubicBezTo>
                  <a:lnTo>
                    <a:pt x="61219" y="1535703"/>
                  </a:lnTo>
                  <a:cubicBezTo>
                    <a:pt x="27409" y="1535703"/>
                    <a:pt x="0" y="1508294"/>
                    <a:pt x="0" y="1474483"/>
                  </a:cubicBezTo>
                  <a:lnTo>
                    <a:pt x="0" y="61219"/>
                  </a:lnTo>
                  <a:cubicBezTo>
                    <a:pt x="0" y="27409"/>
                    <a:pt x="27409" y="0"/>
                    <a:pt x="61219" y="0"/>
                  </a:cubicBezTo>
                  <a:close/>
                </a:path>
              </a:pathLst>
            </a:custGeom>
            <a:solidFill>
              <a:srgbClr val="91C24C"/>
            </a:solidFill>
          </p:spPr>
          <p:txBody>
            <a:bodyPr/>
            <a:lstStyle/>
            <a:p>
              <a:endParaRPr lang="en-GB"/>
            </a:p>
          </p:txBody>
        </p:sp>
        <p:sp>
          <p:nvSpPr>
            <p:cNvPr id="10" name="TextBox 10"/>
            <p:cNvSpPr txBox="1"/>
            <p:nvPr/>
          </p:nvSpPr>
          <p:spPr>
            <a:xfrm>
              <a:off x="0" y="-28575"/>
              <a:ext cx="1132431" cy="1564278"/>
            </a:xfrm>
            <a:prstGeom prst="rect">
              <a:avLst/>
            </a:prstGeom>
          </p:spPr>
          <p:txBody>
            <a:bodyPr lIns="50800" tIns="50800" rIns="50800" bIns="50800" rtlCol="0" anchor="ctr"/>
            <a:lstStyle/>
            <a:p>
              <a:pPr algn="ctr">
                <a:lnSpc>
                  <a:spcPts val="2430"/>
                </a:lnSpc>
              </a:pPr>
              <a:endParaRPr/>
            </a:p>
          </p:txBody>
        </p:sp>
      </p:grpSp>
      <p:sp>
        <p:nvSpPr>
          <p:cNvPr id="11" name="Freeform 11"/>
          <p:cNvSpPr/>
          <p:nvPr/>
        </p:nvSpPr>
        <p:spPr>
          <a:xfrm>
            <a:off x="7271492" y="3719048"/>
            <a:ext cx="977031" cy="1254615"/>
          </a:xfrm>
          <a:custGeom>
            <a:avLst/>
            <a:gdLst/>
            <a:ahLst/>
            <a:cxnLst/>
            <a:rect l="l" t="t" r="r" b="b"/>
            <a:pathLst>
              <a:path w="977031" h="1254615">
                <a:moveTo>
                  <a:pt x="0" y="0"/>
                </a:moveTo>
                <a:lnTo>
                  <a:pt x="977032" y="0"/>
                </a:lnTo>
                <a:lnTo>
                  <a:pt x="977032" y="1254615"/>
                </a:lnTo>
                <a:lnTo>
                  <a:pt x="0" y="12546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2" name="Freeform 12"/>
          <p:cNvSpPr/>
          <p:nvPr/>
        </p:nvSpPr>
        <p:spPr>
          <a:xfrm>
            <a:off x="2312455" y="3719048"/>
            <a:ext cx="1186316" cy="1254615"/>
          </a:xfrm>
          <a:custGeom>
            <a:avLst/>
            <a:gdLst/>
            <a:ahLst/>
            <a:cxnLst/>
            <a:rect l="l" t="t" r="r" b="b"/>
            <a:pathLst>
              <a:path w="1186316" h="1254615">
                <a:moveTo>
                  <a:pt x="0" y="0"/>
                </a:moveTo>
                <a:lnTo>
                  <a:pt x="1186316" y="0"/>
                </a:lnTo>
                <a:lnTo>
                  <a:pt x="1186316" y="1254615"/>
                </a:lnTo>
                <a:lnTo>
                  <a:pt x="0" y="125461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grpSp>
        <p:nvGrpSpPr>
          <p:cNvPr id="13" name="Group 13"/>
          <p:cNvGrpSpPr/>
          <p:nvPr/>
        </p:nvGrpSpPr>
        <p:grpSpPr>
          <a:xfrm>
            <a:off x="10277072" y="3427429"/>
            <a:ext cx="3822049" cy="5830871"/>
            <a:chOff x="0" y="0"/>
            <a:chExt cx="1006630" cy="1535703"/>
          </a:xfrm>
        </p:grpSpPr>
        <p:sp>
          <p:nvSpPr>
            <p:cNvPr id="14" name="Freeform 14"/>
            <p:cNvSpPr/>
            <p:nvPr/>
          </p:nvSpPr>
          <p:spPr>
            <a:xfrm>
              <a:off x="0" y="0"/>
              <a:ext cx="1006630" cy="1535703"/>
            </a:xfrm>
            <a:custGeom>
              <a:avLst/>
              <a:gdLst/>
              <a:ahLst/>
              <a:cxnLst/>
              <a:rect l="l" t="t" r="r" b="b"/>
              <a:pathLst>
                <a:path w="1006630" h="1535703">
                  <a:moveTo>
                    <a:pt x="68870" y="0"/>
                  </a:moveTo>
                  <a:lnTo>
                    <a:pt x="937760" y="0"/>
                  </a:lnTo>
                  <a:cubicBezTo>
                    <a:pt x="975796" y="0"/>
                    <a:pt x="1006630" y="30834"/>
                    <a:pt x="1006630" y="68870"/>
                  </a:cubicBezTo>
                  <a:lnTo>
                    <a:pt x="1006630" y="1466832"/>
                  </a:lnTo>
                  <a:cubicBezTo>
                    <a:pt x="1006630" y="1504868"/>
                    <a:pt x="975796" y="1535703"/>
                    <a:pt x="937760" y="1535703"/>
                  </a:cubicBezTo>
                  <a:lnTo>
                    <a:pt x="68870" y="1535703"/>
                  </a:lnTo>
                  <a:cubicBezTo>
                    <a:pt x="50605" y="1535703"/>
                    <a:pt x="33087" y="1528447"/>
                    <a:pt x="20172" y="1515531"/>
                  </a:cubicBezTo>
                  <a:cubicBezTo>
                    <a:pt x="7256" y="1502615"/>
                    <a:pt x="0" y="1485098"/>
                    <a:pt x="0" y="1466832"/>
                  </a:cubicBezTo>
                  <a:lnTo>
                    <a:pt x="0" y="68870"/>
                  </a:lnTo>
                  <a:cubicBezTo>
                    <a:pt x="0" y="30834"/>
                    <a:pt x="30834" y="0"/>
                    <a:pt x="68870" y="0"/>
                  </a:cubicBezTo>
                  <a:close/>
                </a:path>
              </a:pathLst>
            </a:custGeom>
            <a:solidFill>
              <a:srgbClr val="37CC65"/>
            </a:solidFill>
          </p:spPr>
          <p:txBody>
            <a:bodyPr/>
            <a:lstStyle/>
            <a:p>
              <a:endParaRPr lang="en-GB"/>
            </a:p>
          </p:txBody>
        </p:sp>
        <p:sp>
          <p:nvSpPr>
            <p:cNvPr id="15" name="TextBox 15"/>
            <p:cNvSpPr txBox="1"/>
            <p:nvPr/>
          </p:nvSpPr>
          <p:spPr>
            <a:xfrm>
              <a:off x="0" y="-28575"/>
              <a:ext cx="1006630" cy="1564278"/>
            </a:xfrm>
            <a:prstGeom prst="rect">
              <a:avLst/>
            </a:prstGeom>
          </p:spPr>
          <p:txBody>
            <a:bodyPr lIns="50800" tIns="50800" rIns="50800" bIns="50800" rtlCol="0" anchor="ctr"/>
            <a:lstStyle/>
            <a:p>
              <a:pPr algn="ctr">
                <a:lnSpc>
                  <a:spcPts val="2430"/>
                </a:lnSpc>
              </a:pPr>
              <a:endParaRPr/>
            </a:p>
          </p:txBody>
        </p:sp>
      </p:grpSp>
      <p:sp>
        <p:nvSpPr>
          <p:cNvPr id="16" name="Freeform 16"/>
          <p:cNvSpPr/>
          <p:nvPr/>
        </p:nvSpPr>
        <p:spPr>
          <a:xfrm>
            <a:off x="11496544" y="3680628"/>
            <a:ext cx="1303496" cy="1254615"/>
          </a:xfrm>
          <a:custGeom>
            <a:avLst/>
            <a:gdLst/>
            <a:ahLst/>
            <a:cxnLst/>
            <a:rect l="l" t="t" r="r" b="b"/>
            <a:pathLst>
              <a:path w="1303496" h="1254615">
                <a:moveTo>
                  <a:pt x="0" y="0"/>
                </a:moveTo>
                <a:lnTo>
                  <a:pt x="1303496" y="0"/>
                </a:lnTo>
                <a:lnTo>
                  <a:pt x="1303496" y="1254615"/>
                </a:lnTo>
                <a:lnTo>
                  <a:pt x="0" y="125461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sp>
        <p:nvSpPr>
          <p:cNvPr id="17" name="TextBox 17"/>
          <p:cNvSpPr txBox="1"/>
          <p:nvPr/>
        </p:nvSpPr>
        <p:spPr>
          <a:xfrm>
            <a:off x="5217728" y="5192418"/>
            <a:ext cx="5133188" cy="905510"/>
          </a:xfrm>
          <a:prstGeom prst="rect">
            <a:avLst/>
          </a:prstGeom>
        </p:spPr>
        <p:txBody>
          <a:bodyPr lIns="0" tIns="0" rIns="0" bIns="0" rtlCol="0" anchor="t">
            <a:spAutoFit/>
          </a:bodyPr>
          <a:lstStyle/>
          <a:p>
            <a:pPr algn="ctr">
              <a:lnSpc>
                <a:spcPts val="3640"/>
              </a:lnSpc>
            </a:pPr>
            <a:r>
              <a:rPr lang="en-US" sz="2600" b="1">
                <a:solidFill>
                  <a:srgbClr val="545454"/>
                </a:solidFill>
                <a:latin typeface="Canva Sans Bold"/>
                <a:ea typeface="Canva Sans Bold"/>
                <a:cs typeface="Canva Sans Bold"/>
                <a:sym typeface="Canva Sans Bold"/>
                <a:hlinkClick r:id="rId10" tooltip="https://www.greencareershub.com/find-your-green-role/job-profiles/retrofit-coordinator/"/>
              </a:rPr>
              <a:t>Retrofit Coordinator</a:t>
            </a:r>
          </a:p>
          <a:p>
            <a:pPr algn="ctr">
              <a:lnSpc>
                <a:spcPts val="3640"/>
              </a:lnSpc>
            </a:pPr>
            <a:r>
              <a:rPr lang="en-US" sz="2600" b="1">
                <a:solidFill>
                  <a:srgbClr val="545454"/>
                </a:solidFill>
                <a:latin typeface="Canva Sans Bold"/>
                <a:ea typeface="Canva Sans Bold"/>
                <a:cs typeface="Canva Sans Bold"/>
                <a:sym typeface="Canva Sans Bold"/>
              </a:rPr>
              <a:t>£30k+</a:t>
            </a:r>
          </a:p>
        </p:txBody>
      </p:sp>
      <p:sp>
        <p:nvSpPr>
          <p:cNvPr id="18" name="TextBox 18"/>
          <p:cNvSpPr txBox="1"/>
          <p:nvPr/>
        </p:nvSpPr>
        <p:spPr>
          <a:xfrm>
            <a:off x="9878742" y="5173368"/>
            <a:ext cx="4539101" cy="905510"/>
          </a:xfrm>
          <a:prstGeom prst="rect">
            <a:avLst/>
          </a:prstGeom>
        </p:spPr>
        <p:txBody>
          <a:bodyPr lIns="0" tIns="0" rIns="0" bIns="0" rtlCol="0" anchor="t">
            <a:spAutoFit/>
          </a:bodyPr>
          <a:lstStyle/>
          <a:p>
            <a:pPr algn="ctr">
              <a:lnSpc>
                <a:spcPts val="3500"/>
              </a:lnSpc>
            </a:pPr>
            <a:r>
              <a:rPr lang="en-US" sz="2500" b="1">
                <a:solidFill>
                  <a:srgbClr val="545454"/>
                </a:solidFill>
                <a:latin typeface="Canva Sans Bold"/>
                <a:ea typeface="Canva Sans Bold"/>
                <a:cs typeface="Canva Sans Bold"/>
                <a:sym typeface="Canva Sans Bold"/>
              </a:rPr>
              <a:t>Plumber</a:t>
            </a:r>
          </a:p>
          <a:p>
            <a:pPr algn="ctr">
              <a:lnSpc>
                <a:spcPts val="3779"/>
              </a:lnSpc>
            </a:pPr>
            <a:r>
              <a:rPr lang="en-US" sz="2700" b="1">
                <a:solidFill>
                  <a:srgbClr val="545454"/>
                </a:solidFill>
                <a:latin typeface="Canva Sans Bold"/>
                <a:ea typeface="Canva Sans Bold"/>
                <a:cs typeface="Canva Sans Bold"/>
                <a:sym typeface="Canva Sans Bold"/>
              </a:rPr>
              <a:t>£30.5k+</a:t>
            </a:r>
          </a:p>
        </p:txBody>
      </p:sp>
      <p:grpSp>
        <p:nvGrpSpPr>
          <p:cNvPr id="19" name="Group 19"/>
          <p:cNvGrpSpPr/>
          <p:nvPr/>
        </p:nvGrpSpPr>
        <p:grpSpPr>
          <a:xfrm>
            <a:off x="14427368" y="3424709"/>
            <a:ext cx="3391383" cy="5830871"/>
            <a:chOff x="0" y="0"/>
            <a:chExt cx="893204" cy="1535703"/>
          </a:xfrm>
        </p:grpSpPr>
        <p:sp>
          <p:nvSpPr>
            <p:cNvPr id="20" name="Freeform 20"/>
            <p:cNvSpPr/>
            <p:nvPr/>
          </p:nvSpPr>
          <p:spPr>
            <a:xfrm>
              <a:off x="0" y="0"/>
              <a:ext cx="893204" cy="1535703"/>
            </a:xfrm>
            <a:custGeom>
              <a:avLst/>
              <a:gdLst/>
              <a:ahLst/>
              <a:cxnLst/>
              <a:rect l="l" t="t" r="r" b="b"/>
              <a:pathLst>
                <a:path w="893204" h="1535703">
                  <a:moveTo>
                    <a:pt x="77616" y="0"/>
                  </a:moveTo>
                  <a:lnTo>
                    <a:pt x="815588" y="0"/>
                  </a:lnTo>
                  <a:cubicBezTo>
                    <a:pt x="836173" y="0"/>
                    <a:pt x="855915" y="8177"/>
                    <a:pt x="870470" y="22733"/>
                  </a:cubicBezTo>
                  <a:cubicBezTo>
                    <a:pt x="885026" y="37289"/>
                    <a:pt x="893204" y="57031"/>
                    <a:pt x="893204" y="77616"/>
                  </a:cubicBezTo>
                  <a:lnTo>
                    <a:pt x="893204" y="1458087"/>
                  </a:lnTo>
                  <a:cubicBezTo>
                    <a:pt x="893204" y="1478672"/>
                    <a:pt x="885026" y="1498414"/>
                    <a:pt x="870470" y="1512969"/>
                  </a:cubicBezTo>
                  <a:cubicBezTo>
                    <a:pt x="855915" y="1527525"/>
                    <a:pt x="836173" y="1535703"/>
                    <a:pt x="815588" y="1535703"/>
                  </a:cubicBezTo>
                  <a:lnTo>
                    <a:pt x="77616" y="1535703"/>
                  </a:lnTo>
                  <a:cubicBezTo>
                    <a:pt x="57031" y="1535703"/>
                    <a:pt x="37289" y="1527525"/>
                    <a:pt x="22733" y="1512969"/>
                  </a:cubicBezTo>
                  <a:cubicBezTo>
                    <a:pt x="8177" y="1498414"/>
                    <a:pt x="0" y="1478672"/>
                    <a:pt x="0" y="1458087"/>
                  </a:cubicBezTo>
                  <a:lnTo>
                    <a:pt x="0" y="77616"/>
                  </a:lnTo>
                  <a:cubicBezTo>
                    <a:pt x="0" y="57031"/>
                    <a:pt x="8177" y="37289"/>
                    <a:pt x="22733" y="22733"/>
                  </a:cubicBezTo>
                  <a:cubicBezTo>
                    <a:pt x="37289" y="8177"/>
                    <a:pt x="57031" y="0"/>
                    <a:pt x="77616" y="0"/>
                  </a:cubicBezTo>
                  <a:close/>
                </a:path>
              </a:pathLst>
            </a:custGeom>
            <a:solidFill>
              <a:srgbClr val="91C24C"/>
            </a:solidFill>
          </p:spPr>
          <p:txBody>
            <a:bodyPr/>
            <a:lstStyle/>
            <a:p>
              <a:endParaRPr lang="en-GB"/>
            </a:p>
          </p:txBody>
        </p:sp>
        <p:sp>
          <p:nvSpPr>
            <p:cNvPr id="21" name="TextBox 21"/>
            <p:cNvSpPr txBox="1"/>
            <p:nvPr/>
          </p:nvSpPr>
          <p:spPr>
            <a:xfrm>
              <a:off x="0" y="-28575"/>
              <a:ext cx="893204" cy="1564278"/>
            </a:xfrm>
            <a:prstGeom prst="rect">
              <a:avLst/>
            </a:prstGeom>
          </p:spPr>
          <p:txBody>
            <a:bodyPr lIns="50800" tIns="50800" rIns="50800" bIns="50800" rtlCol="0" anchor="ctr"/>
            <a:lstStyle/>
            <a:p>
              <a:pPr algn="ctr">
                <a:lnSpc>
                  <a:spcPts val="2430"/>
                </a:lnSpc>
              </a:pPr>
              <a:endParaRPr/>
            </a:p>
          </p:txBody>
        </p:sp>
      </p:grpSp>
      <p:sp>
        <p:nvSpPr>
          <p:cNvPr id="22" name="Freeform 22"/>
          <p:cNvSpPr/>
          <p:nvPr/>
        </p:nvSpPr>
        <p:spPr>
          <a:xfrm>
            <a:off x="15518396" y="3729355"/>
            <a:ext cx="1205888" cy="1205888"/>
          </a:xfrm>
          <a:custGeom>
            <a:avLst/>
            <a:gdLst/>
            <a:ahLst/>
            <a:cxnLst/>
            <a:rect l="l" t="t" r="r" b="b"/>
            <a:pathLst>
              <a:path w="1205888" h="1205888">
                <a:moveTo>
                  <a:pt x="0" y="0"/>
                </a:moveTo>
                <a:lnTo>
                  <a:pt x="1205887" y="0"/>
                </a:lnTo>
                <a:lnTo>
                  <a:pt x="1205887" y="1205888"/>
                </a:lnTo>
                <a:lnTo>
                  <a:pt x="0" y="120588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sp>
        <p:nvSpPr>
          <p:cNvPr id="23" name="TextBox 23"/>
          <p:cNvSpPr txBox="1"/>
          <p:nvPr/>
        </p:nvSpPr>
        <p:spPr>
          <a:xfrm>
            <a:off x="5811800" y="6326528"/>
            <a:ext cx="3896415" cy="2678201"/>
          </a:xfrm>
          <a:prstGeom prst="rect">
            <a:avLst/>
          </a:prstGeom>
        </p:spPr>
        <p:txBody>
          <a:bodyPr lIns="0" tIns="0" rIns="0" bIns="0" rtlCol="0" anchor="t">
            <a:spAutoFit/>
          </a:bodyPr>
          <a:lstStyle/>
          <a:p>
            <a:pPr algn="ctr">
              <a:lnSpc>
                <a:spcPts val="3556"/>
              </a:lnSpc>
            </a:pPr>
            <a:r>
              <a:rPr lang="en-US" sz="2600">
                <a:solidFill>
                  <a:srgbClr val="545454"/>
                </a:solidFill>
                <a:latin typeface="Canva Sans"/>
                <a:ea typeface="Canva Sans"/>
                <a:cs typeface="Canva Sans"/>
                <a:sym typeface="Canva Sans"/>
              </a:rPr>
              <a:t>Oversee retrofit projects, ensuring compliance with standards, coordinating trades, and optimising energy performance.</a:t>
            </a:r>
          </a:p>
        </p:txBody>
      </p:sp>
      <p:sp>
        <p:nvSpPr>
          <p:cNvPr id="24" name="TextBox 24"/>
          <p:cNvSpPr txBox="1"/>
          <p:nvPr/>
        </p:nvSpPr>
        <p:spPr>
          <a:xfrm>
            <a:off x="340587" y="5378473"/>
            <a:ext cx="5132143" cy="1381760"/>
          </a:xfrm>
          <a:prstGeom prst="rect">
            <a:avLst/>
          </a:prstGeom>
        </p:spPr>
        <p:txBody>
          <a:bodyPr lIns="0" tIns="0" rIns="0" bIns="0" rtlCol="0" anchor="t">
            <a:spAutoFit/>
          </a:bodyPr>
          <a:lstStyle/>
          <a:p>
            <a:pPr algn="ctr">
              <a:lnSpc>
                <a:spcPts val="3500"/>
              </a:lnSpc>
            </a:pPr>
            <a:r>
              <a:rPr lang="en-US" sz="2500" b="1">
                <a:solidFill>
                  <a:srgbClr val="545454"/>
                </a:solidFill>
                <a:latin typeface="Canva Sans Bold"/>
                <a:ea typeface="Canva Sans Bold"/>
                <a:cs typeface="Canva Sans Bold"/>
                <a:sym typeface="Canva Sans Bold"/>
              </a:rPr>
              <a:t>Retrofit Assessor</a:t>
            </a:r>
          </a:p>
          <a:p>
            <a:pPr algn="ctr">
              <a:lnSpc>
                <a:spcPts val="3779"/>
              </a:lnSpc>
            </a:pPr>
            <a:r>
              <a:rPr lang="en-US" sz="2700" b="1">
                <a:solidFill>
                  <a:srgbClr val="545454"/>
                </a:solidFill>
                <a:latin typeface="Canva Sans Bold"/>
                <a:ea typeface="Canva Sans Bold"/>
                <a:cs typeface="Canva Sans Bold"/>
                <a:sym typeface="Canva Sans Bold"/>
              </a:rPr>
              <a:t>33.5k+</a:t>
            </a:r>
          </a:p>
          <a:p>
            <a:pPr algn="ctr">
              <a:lnSpc>
                <a:spcPts val="3779"/>
              </a:lnSpc>
            </a:pPr>
            <a:endParaRPr lang="en-US" sz="2700" b="1">
              <a:solidFill>
                <a:srgbClr val="545454"/>
              </a:solidFill>
              <a:latin typeface="Canva Sans Bold"/>
              <a:ea typeface="Canva Sans Bold"/>
              <a:cs typeface="Canva Sans Bold"/>
              <a:sym typeface="Canva Sans Bold"/>
            </a:endParaRPr>
          </a:p>
        </p:txBody>
      </p:sp>
      <p:sp>
        <p:nvSpPr>
          <p:cNvPr id="25" name="TextBox 25"/>
          <p:cNvSpPr txBox="1"/>
          <p:nvPr/>
        </p:nvSpPr>
        <p:spPr>
          <a:xfrm>
            <a:off x="807676" y="6456929"/>
            <a:ext cx="4196920" cy="2323643"/>
          </a:xfrm>
          <a:prstGeom prst="rect">
            <a:avLst/>
          </a:prstGeom>
        </p:spPr>
        <p:txBody>
          <a:bodyPr lIns="0" tIns="0" rIns="0" bIns="0" rtlCol="0" anchor="t">
            <a:spAutoFit/>
          </a:bodyPr>
          <a:lstStyle/>
          <a:p>
            <a:pPr algn="ctr">
              <a:lnSpc>
                <a:spcPts val="3693"/>
              </a:lnSpc>
            </a:pPr>
            <a:r>
              <a:rPr lang="en-US" sz="2700">
                <a:solidFill>
                  <a:srgbClr val="545454"/>
                </a:solidFill>
                <a:latin typeface="Canva Sans"/>
                <a:ea typeface="Canva Sans"/>
                <a:cs typeface="Canva Sans"/>
                <a:sym typeface="Canva Sans"/>
              </a:rPr>
              <a:t>Evaluates existing buildings to identify and recommend energy efficiency improvements for retrofitting projects.</a:t>
            </a:r>
          </a:p>
        </p:txBody>
      </p:sp>
      <p:sp>
        <p:nvSpPr>
          <p:cNvPr id="26" name="TextBox 26"/>
          <p:cNvSpPr txBox="1"/>
          <p:nvPr/>
        </p:nvSpPr>
        <p:spPr>
          <a:xfrm>
            <a:off x="1028700" y="1428750"/>
            <a:ext cx="16230600" cy="514350"/>
          </a:xfrm>
          <a:prstGeom prst="rect">
            <a:avLst/>
          </a:prstGeom>
        </p:spPr>
        <p:txBody>
          <a:bodyPr lIns="0" tIns="0" rIns="0" bIns="0" rtlCol="0" anchor="t">
            <a:spAutoFit/>
          </a:bodyPr>
          <a:lstStyle/>
          <a:p>
            <a:pPr algn="l">
              <a:lnSpc>
                <a:spcPts val="3000"/>
              </a:lnSpc>
            </a:pPr>
            <a:r>
              <a:rPr lang="en-US" sz="6000" b="1">
                <a:solidFill>
                  <a:srgbClr val="FFFFFF"/>
                </a:solidFill>
                <a:latin typeface="Canva Sans Bold"/>
                <a:ea typeface="Canva Sans Bold"/>
                <a:cs typeface="Canva Sans Bold"/>
                <a:sym typeface="Canva Sans Bold"/>
              </a:rPr>
              <a:t>Possible Retrofit Careers</a:t>
            </a:r>
          </a:p>
        </p:txBody>
      </p:sp>
      <p:sp>
        <p:nvSpPr>
          <p:cNvPr id="27" name="TextBox 27"/>
          <p:cNvSpPr txBox="1"/>
          <p:nvPr/>
        </p:nvSpPr>
        <p:spPr>
          <a:xfrm>
            <a:off x="10435916" y="6311569"/>
            <a:ext cx="3489708" cy="2490902"/>
          </a:xfrm>
          <a:prstGeom prst="rect">
            <a:avLst/>
          </a:prstGeom>
        </p:spPr>
        <p:txBody>
          <a:bodyPr lIns="0" tIns="0" rIns="0" bIns="0" rtlCol="0" anchor="t">
            <a:spAutoFit/>
          </a:bodyPr>
          <a:lstStyle/>
          <a:p>
            <a:pPr algn="ctr">
              <a:lnSpc>
                <a:spcPts val="3351"/>
              </a:lnSpc>
            </a:pPr>
            <a:r>
              <a:rPr lang="en-US" sz="2450">
                <a:solidFill>
                  <a:srgbClr val="545454"/>
                </a:solidFill>
                <a:latin typeface="Canva Sans"/>
                <a:ea typeface="Canva Sans"/>
                <a:cs typeface="Canva Sans"/>
                <a:sym typeface="Canva Sans"/>
              </a:rPr>
              <a:t>Plumbers design, install and maintain systems that ensure safe drinking water, efficient heating, and reliable sanitation. </a:t>
            </a:r>
          </a:p>
        </p:txBody>
      </p:sp>
      <p:sp>
        <p:nvSpPr>
          <p:cNvPr id="28" name="TextBox 28"/>
          <p:cNvSpPr txBox="1"/>
          <p:nvPr/>
        </p:nvSpPr>
        <p:spPr>
          <a:xfrm>
            <a:off x="14535869" y="6731658"/>
            <a:ext cx="3170940" cy="814502"/>
          </a:xfrm>
          <a:prstGeom prst="rect">
            <a:avLst/>
          </a:prstGeom>
        </p:spPr>
        <p:txBody>
          <a:bodyPr lIns="0" tIns="0" rIns="0" bIns="0" rtlCol="0" anchor="t">
            <a:spAutoFit/>
          </a:bodyPr>
          <a:lstStyle/>
          <a:p>
            <a:pPr algn="ctr">
              <a:lnSpc>
                <a:spcPts val="3351"/>
              </a:lnSpc>
            </a:pPr>
            <a:r>
              <a:rPr lang="en-US" sz="2450">
                <a:solidFill>
                  <a:srgbClr val="545454"/>
                </a:solidFill>
                <a:latin typeface="Canva Sans"/>
                <a:ea typeface="Canva Sans"/>
                <a:cs typeface="Canva Sans"/>
                <a:sym typeface="Canva Sans"/>
              </a:rPr>
              <a:t>Installs wall, roof and loft insulation.</a:t>
            </a:r>
          </a:p>
        </p:txBody>
      </p:sp>
      <p:sp>
        <p:nvSpPr>
          <p:cNvPr id="29" name="TextBox 29"/>
          <p:cNvSpPr txBox="1"/>
          <p:nvPr/>
        </p:nvSpPr>
        <p:spPr>
          <a:xfrm>
            <a:off x="13853508" y="5192418"/>
            <a:ext cx="4539101" cy="1343660"/>
          </a:xfrm>
          <a:prstGeom prst="rect">
            <a:avLst/>
          </a:prstGeom>
        </p:spPr>
        <p:txBody>
          <a:bodyPr lIns="0" tIns="0" rIns="0" bIns="0" rtlCol="0" anchor="t">
            <a:spAutoFit/>
          </a:bodyPr>
          <a:lstStyle/>
          <a:p>
            <a:pPr algn="ctr">
              <a:lnSpc>
                <a:spcPts val="3500"/>
              </a:lnSpc>
            </a:pPr>
            <a:r>
              <a:rPr lang="en-US" sz="2500" b="1">
                <a:solidFill>
                  <a:srgbClr val="545454"/>
                </a:solidFill>
                <a:latin typeface="Canva Sans Bold"/>
                <a:ea typeface="Canva Sans Bold"/>
                <a:cs typeface="Canva Sans Bold"/>
                <a:sym typeface="Canva Sans Bold"/>
              </a:rPr>
              <a:t>Installation</a:t>
            </a:r>
          </a:p>
          <a:p>
            <a:pPr algn="ctr">
              <a:lnSpc>
                <a:spcPts val="3500"/>
              </a:lnSpc>
            </a:pPr>
            <a:r>
              <a:rPr lang="en-US" sz="2500" b="1">
                <a:solidFill>
                  <a:srgbClr val="545454"/>
                </a:solidFill>
                <a:latin typeface="Canva Sans Bold"/>
                <a:ea typeface="Canva Sans Bold"/>
                <a:cs typeface="Canva Sans Bold"/>
                <a:sym typeface="Canva Sans Bold"/>
              </a:rPr>
              <a:t>Specialist</a:t>
            </a:r>
          </a:p>
          <a:p>
            <a:pPr algn="ctr">
              <a:lnSpc>
                <a:spcPts val="3779"/>
              </a:lnSpc>
            </a:pPr>
            <a:r>
              <a:rPr lang="en-US" sz="2700" b="1">
                <a:solidFill>
                  <a:srgbClr val="545454"/>
                </a:solidFill>
                <a:latin typeface="Canva Sans Bold"/>
                <a:ea typeface="Canva Sans Bold"/>
                <a:cs typeface="Canva Sans Bold"/>
                <a:sym typeface="Canva Sans Bold"/>
              </a:rPr>
              <a:t>£40k+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0" y="0"/>
            <a:ext cx="18287552" cy="3086100"/>
            <a:chOff x="0" y="0"/>
            <a:chExt cx="18287556" cy="3086100"/>
          </a:xfrm>
        </p:grpSpPr>
        <p:sp>
          <p:nvSpPr>
            <p:cNvPr id="3" name="Freeform 3"/>
            <p:cNvSpPr/>
            <p:nvPr/>
          </p:nvSpPr>
          <p:spPr>
            <a:xfrm>
              <a:off x="0" y="0"/>
              <a:ext cx="18287492" cy="3086100"/>
            </a:xfrm>
            <a:custGeom>
              <a:avLst/>
              <a:gdLst/>
              <a:ahLst/>
              <a:cxnLst/>
              <a:rect l="l" t="t" r="r" b="b"/>
              <a:pathLst>
                <a:path w="18287492" h="3086100">
                  <a:moveTo>
                    <a:pt x="0" y="0"/>
                  </a:moveTo>
                  <a:lnTo>
                    <a:pt x="0" y="3086100"/>
                  </a:lnTo>
                  <a:lnTo>
                    <a:pt x="18287492" y="3086100"/>
                  </a:lnTo>
                  <a:lnTo>
                    <a:pt x="18287492" y="0"/>
                  </a:lnTo>
                  <a:close/>
                </a:path>
              </a:pathLst>
            </a:custGeom>
            <a:solidFill>
              <a:srgbClr val="5BB278"/>
            </a:solidFill>
          </p:spPr>
          <p:txBody>
            <a:bodyPr/>
            <a:lstStyle/>
            <a:p>
              <a:endParaRPr lang="en-GB"/>
            </a:p>
          </p:txBody>
        </p:sp>
      </p:grpSp>
      <p:grpSp>
        <p:nvGrpSpPr>
          <p:cNvPr id="4" name="Group 4"/>
          <p:cNvGrpSpPr/>
          <p:nvPr/>
        </p:nvGrpSpPr>
        <p:grpSpPr>
          <a:xfrm>
            <a:off x="1028700" y="4875040"/>
            <a:ext cx="2448319" cy="2197599"/>
            <a:chOff x="0" y="0"/>
            <a:chExt cx="644825" cy="578791"/>
          </a:xfrm>
        </p:grpSpPr>
        <p:sp>
          <p:nvSpPr>
            <p:cNvPr id="5" name="Freeform 5"/>
            <p:cNvSpPr/>
            <p:nvPr/>
          </p:nvSpPr>
          <p:spPr>
            <a:xfrm>
              <a:off x="0" y="0"/>
              <a:ext cx="644825" cy="578791"/>
            </a:xfrm>
            <a:custGeom>
              <a:avLst/>
              <a:gdLst/>
              <a:ahLst/>
              <a:cxnLst/>
              <a:rect l="l" t="t" r="r" b="b"/>
              <a:pathLst>
                <a:path w="644825" h="578791">
                  <a:moveTo>
                    <a:pt x="107513" y="0"/>
                  </a:moveTo>
                  <a:lnTo>
                    <a:pt x="537312" y="0"/>
                  </a:lnTo>
                  <a:cubicBezTo>
                    <a:pt x="565826" y="0"/>
                    <a:pt x="593173" y="11327"/>
                    <a:pt x="613335" y="31490"/>
                  </a:cubicBezTo>
                  <a:cubicBezTo>
                    <a:pt x="633498" y="51652"/>
                    <a:pt x="644825" y="78999"/>
                    <a:pt x="644825" y="107513"/>
                  </a:cubicBezTo>
                  <a:lnTo>
                    <a:pt x="644825" y="471279"/>
                  </a:lnTo>
                  <a:cubicBezTo>
                    <a:pt x="644825" y="530656"/>
                    <a:pt x="596690" y="578791"/>
                    <a:pt x="537312" y="578791"/>
                  </a:cubicBezTo>
                  <a:lnTo>
                    <a:pt x="107513" y="578791"/>
                  </a:lnTo>
                  <a:cubicBezTo>
                    <a:pt x="48135" y="578791"/>
                    <a:pt x="0" y="530656"/>
                    <a:pt x="0" y="471279"/>
                  </a:cubicBezTo>
                  <a:lnTo>
                    <a:pt x="0" y="107513"/>
                  </a:lnTo>
                  <a:cubicBezTo>
                    <a:pt x="0" y="48135"/>
                    <a:pt x="48135" y="0"/>
                    <a:pt x="107513" y="0"/>
                  </a:cubicBezTo>
                  <a:close/>
                </a:path>
              </a:pathLst>
            </a:custGeom>
            <a:solidFill>
              <a:srgbClr val="37CC65"/>
            </a:solidFill>
          </p:spPr>
          <p:txBody>
            <a:bodyPr/>
            <a:lstStyle/>
            <a:p>
              <a:endParaRPr lang="en-GB"/>
            </a:p>
          </p:txBody>
        </p:sp>
        <p:sp>
          <p:nvSpPr>
            <p:cNvPr id="6" name="TextBox 6"/>
            <p:cNvSpPr txBox="1"/>
            <p:nvPr/>
          </p:nvSpPr>
          <p:spPr>
            <a:xfrm>
              <a:off x="0" y="-28575"/>
              <a:ext cx="644825" cy="607366"/>
            </a:xfrm>
            <a:prstGeom prst="rect">
              <a:avLst/>
            </a:prstGeom>
          </p:spPr>
          <p:txBody>
            <a:bodyPr lIns="50800" tIns="50800" rIns="50800" bIns="50800" rtlCol="0" anchor="ctr"/>
            <a:lstStyle/>
            <a:p>
              <a:pPr algn="ctr">
                <a:lnSpc>
                  <a:spcPts val="2430"/>
                </a:lnSpc>
              </a:pPr>
              <a:endParaRPr/>
            </a:p>
          </p:txBody>
        </p:sp>
      </p:grpSp>
      <p:sp>
        <p:nvSpPr>
          <p:cNvPr id="7" name="TextBox 7"/>
          <p:cNvSpPr txBox="1"/>
          <p:nvPr/>
        </p:nvSpPr>
        <p:spPr>
          <a:xfrm>
            <a:off x="1335793" y="5095875"/>
            <a:ext cx="1834134" cy="1603578"/>
          </a:xfrm>
          <a:prstGeom prst="rect">
            <a:avLst/>
          </a:prstGeom>
        </p:spPr>
        <p:txBody>
          <a:bodyPr lIns="0" tIns="0" rIns="0" bIns="0" rtlCol="0" anchor="t">
            <a:spAutoFit/>
          </a:bodyPr>
          <a:lstStyle/>
          <a:p>
            <a:pPr algn="ctr">
              <a:lnSpc>
                <a:spcPts val="4292"/>
              </a:lnSpc>
            </a:pPr>
            <a:r>
              <a:rPr lang="en-US" sz="3099" b="1">
                <a:solidFill>
                  <a:srgbClr val="FFFFFF"/>
                </a:solidFill>
                <a:latin typeface="Canva Sans Bold"/>
                <a:ea typeface="Canva Sans Bold"/>
                <a:cs typeface="Canva Sans Bold"/>
                <a:sym typeface="Canva Sans Bold"/>
              </a:rPr>
              <a:t>Heat Pump Engineer</a:t>
            </a:r>
          </a:p>
        </p:txBody>
      </p:sp>
      <p:grpSp>
        <p:nvGrpSpPr>
          <p:cNvPr id="8" name="Group 8"/>
          <p:cNvGrpSpPr/>
          <p:nvPr/>
        </p:nvGrpSpPr>
        <p:grpSpPr>
          <a:xfrm>
            <a:off x="3794093" y="4882661"/>
            <a:ext cx="2448319" cy="2197599"/>
            <a:chOff x="0" y="0"/>
            <a:chExt cx="644825" cy="578791"/>
          </a:xfrm>
        </p:grpSpPr>
        <p:sp>
          <p:nvSpPr>
            <p:cNvPr id="9" name="Freeform 9"/>
            <p:cNvSpPr/>
            <p:nvPr/>
          </p:nvSpPr>
          <p:spPr>
            <a:xfrm>
              <a:off x="0" y="0"/>
              <a:ext cx="644825" cy="578791"/>
            </a:xfrm>
            <a:custGeom>
              <a:avLst/>
              <a:gdLst/>
              <a:ahLst/>
              <a:cxnLst/>
              <a:rect l="l" t="t" r="r" b="b"/>
              <a:pathLst>
                <a:path w="644825" h="578791">
                  <a:moveTo>
                    <a:pt x="107513" y="0"/>
                  </a:moveTo>
                  <a:lnTo>
                    <a:pt x="537312" y="0"/>
                  </a:lnTo>
                  <a:cubicBezTo>
                    <a:pt x="565826" y="0"/>
                    <a:pt x="593173" y="11327"/>
                    <a:pt x="613335" y="31490"/>
                  </a:cubicBezTo>
                  <a:cubicBezTo>
                    <a:pt x="633498" y="51652"/>
                    <a:pt x="644825" y="78999"/>
                    <a:pt x="644825" y="107513"/>
                  </a:cubicBezTo>
                  <a:lnTo>
                    <a:pt x="644825" y="471279"/>
                  </a:lnTo>
                  <a:cubicBezTo>
                    <a:pt x="644825" y="530656"/>
                    <a:pt x="596690" y="578791"/>
                    <a:pt x="537312" y="578791"/>
                  </a:cubicBezTo>
                  <a:lnTo>
                    <a:pt x="107513" y="578791"/>
                  </a:lnTo>
                  <a:cubicBezTo>
                    <a:pt x="48135" y="578791"/>
                    <a:pt x="0" y="530656"/>
                    <a:pt x="0" y="471279"/>
                  </a:cubicBezTo>
                  <a:lnTo>
                    <a:pt x="0" y="107513"/>
                  </a:lnTo>
                  <a:cubicBezTo>
                    <a:pt x="0" y="48135"/>
                    <a:pt x="48135" y="0"/>
                    <a:pt x="107513" y="0"/>
                  </a:cubicBezTo>
                  <a:close/>
                </a:path>
              </a:pathLst>
            </a:custGeom>
            <a:solidFill>
              <a:srgbClr val="37CC65"/>
            </a:solidFill>
          </p:spPr>
          <p:txBody>
            <a:bodyPr/>
            <a:lstStyle/>
            <a:p>
              <a:endParaRPr lang="en-GB"/>
            </a:p>
          </p:txBody>
        </p:sp>
        <p:sp>
          <p:nvSpPr>
            <p:cNvPr id="10" name="TextBox 10"/>
            <p:cNvSpPr txBox="1"/>
            <p:nvPr/>
          </p:nvSpPr>
          <p:spPr>
            <a:xfrm>
              <a:off x="0" y="-28575"/>
              <a:ext cx="644825" cy="607366"/>
            </a:xfrm>
            <a:prstGeom prst="rect">
              <a:avLst/>
            </a:prstGeom>
          </p:spPr>
          <p:txBody>
            <a:bodyPr lIns="50800" tIns="50800" rIns="50800" bIns="50800" rtlCol="0" anchor="ctr"/>
            <a:lstStyle/>
            <a:p>
              <a:pPr algn="ctr">
                <a:lnSpc>
                  <a:spcPts val="2430"/>
                </a:lnSpc>
              </a:pPr>
              <a:endParaRPr/>
            </a:p>
          </p:txBody>
        </p:sp>
      </p:grpSp>
      <p:sp>
        <p:nvSpPr>
          <p:cNvPr id="11" name="TextBox 11"/>
          <p:cNvSpPr txBox="1"/>
          <p:nvPr/>
        </p:nvSpPr>
        <p:spPr>
          <a:xfrm>
            <a:off x="4077518" y="5191206"/>
            <a:ext cx="1881471" cy="621291"/>
          </a:xfrm>
          <a:prstGeom prst="rect">
            <a:avLst/>
          </a:prstGeom>
        </p:spPr>
        <p:txBody>
          <a:bodyPr lIns="0" tIns="0" rIns="0" bIns="0" rtlCol="0" anchor="t">
            <a:spAutoFit/>
          </a:bodyPr>
          <a:lstStyle/>
          <a:p>
            <a:pPr algn="ctr">
              <a:lnSpc>
                <a:spcPts val="5130"/>
              </a:lnSpc>
            </a:pPr>
            <a:r>
              <a:rPr lang="en-US" sz="3664">
                <a:solidFill>
                  <a:srgbClr val="FFFFFF"/>
                </a:solidFill>
                <a:latin typeface="Canva Sans"/>
                <a:ea typeface="Canva Sans"/>
                <a:cs typeface="Canva Sans"/>
                <a:sym typeface="Canva Sans"/>
              </a:rPr>
              <a:t>£33.5k+</a:t>
            </a:r>
          </a:p>
        </p:txBody>
      </p:sp>
      <p:grpSp>
        <p:nvGrpSpPr>
          <p:cNvPr id="12" name="Group 12"/>
          <p:cNvGrpSpPr/>
          <p:nvPr/>
        </p:nvGrpSpPr>
        <p:grpSpPr>
          <a:xfrm>
            <a:off x="6556738" y="4882661"/>
            <a:ext cx="3490512" cy="4665751"/>
            <a:chOff x="0" y="0"/>
            <a:chExt cx="919312" cy="1228840"/>
          </a:xfrm>
        </p:grpSpPr>
        <p:sp>
          <p:nvSpPr>
            <p:cNvPr id="13" name="Freeform 13"/>
            <p:cNvSpPr/>
            <p:nvPr/>
          </p:nvSpPr>
          <p:spPr>
            <a:xfrm>
              <a:off x="0" y="0"/>
              <a:ext cx="919312" cy="1228840"/>
            </a:xfrm>
            <a:custGeom>
              <a:avLst/>
              <a:gdLst/>
              <a:ahLst/>
              <a:cxnLst/>
              <a:rect l="l" t="t" r="r" b="b"/>
              <a:pathLst>
                <a:path w="919312" h="1228840">
                  <a:moveTo>
                    <a:pt x="75412" y="0"/>
                  </a:moveTo>
                  <a:lnTo>
                    <a:pt x="843900" y="0"/>
                  </a:lnTo>
                  <a:cubicBezTo>
                    <a:pt x="863901" y="0"/>
                    <a:pt x="883082" y="7945"/>
                    <a:pt x="897224" y="22088"/>
                  </a:cubicBezTo>
                  <a:cubicBezTo>
                    <a:pt x="911367" y="36230"/>
                    <a:pt x="919312" y="55411"/>
                    <a:pt x="919312" y="75412"/>
                  </a:cubicBezTo>
                  <a:lnTo>
                    <a:pt x="919312" y="1153428"/>
                  </a:lnTo>
                  <a:cubicBezTo>
                    <a:pt x="919312" y="1173429"/>
                    <a:pt x="911367" y="1192610"/>
                    <a:pt x="897224" y="1206752"/>
                  </a:cubicBezTo>
                  <a:cubicBezTo>
                    <a:pt x="883082" y="1220895"/>
                    <a:pt x="863901" y="1228840"/>
                    <a:pt x="843900" y="1228840"/>
                  </a:cubicBezTo>
                  <a:lnTo>
                    <a:pt x="75412" y="1228840"/>
                  </a:lnTo>
                  <a:cubicBezTo>
                    <a:pt x="55411" y="1228840"/>
                    <a:pt x="36230" y="1220895"/>
                    <a:pt x="22088" y="1206752"/>
                  </a:cubicBezTo>
                  <a:cubicBezTo>
                    <a:pt x="7945" y="1192610"/>
                    <a:pt x="0" y="1173429"/>
                    <a:pt x="0" y="1153428"/>
                  </a:cubicBezTo>
                  <a:lnTo>
                    <a:pt x="0" y="75412"/>
                  </a:lnTo>
                  <a:cubicBezTo>
                    <a:pt x="0" y="55411"/>
                    <a:pt x="7945" y="36230"/>
                    <a:pt x="22088" y="22088"/>
                  </a:cubicBezTo>
                  <a:cubicBezTo>
                    <a:pt x="36230" y="7945"/>
                    <a:pt x="55411" y="0"/>
                    <a:pt x="75412" y="0"/>
                  </a:cubicBezTo>
                  <a:close/>
                </a:path>
              </a:pathLst>
            </a:custGeom>
            <a:solidFill>
              <a:srgbClr val="37CC65"/>
            </a:solidFill>
          </p:spPr>
          <p:txBody>
            <a:bodyPr/>
            <a:lstStyle/>
            <a:p>
              <a:endParaRPr lang="en-GB"/>
            </a:p>
          </p:txBody>
        </p:sp>
        <p:sp>
          <p:nvSpPr>
            <p:cNvPr id="14" name="TextBox 14"/>
            <p:cNvSpPr txBox="1"/>
            <p:nvPr/>
          </p:nvSpPr>
          <p:spPr>
            <a:xfrm>
              <a:off x="0" y="-28575"/>
              <a:ext cx="919312" cy="1257415"/>
            </a:xfrm>
            <a:prstGeom prst="rect">
              <a:avLst/>
            </a:prstGeom>
          </p:spPr>
          <p:txBody>
            <a:bodyPr lIns="50800" tIns="50800" rIns="50800" bIns="50800" rtlCol="0" anchor="ctr"/>
            <a:lstStyle/>
            <a:p>
              <a:pPr algn="ctr">
                <a:lnSpc>
                  <a:spcPts val="2430"/>
                </a:lnSpc>
              </a:pPr>
              <a:endParaRPr/>
            </a:p>
          </p:txBody>
        </p:sp>
      </p:grpSp>
      <p:grpSp>
        <p:nvGrpSpPr>
          <p:cNvPr id="15" name="Group 15"/>
          <p:cNvGrpSpPr/>
          <p:nvPr/>
        </p:nvGrpSpPr>
        <p:grpSpPr>
          <a:xfrm>
            <a:off x="10361575" y="4875040"/>
            <a:ext cx="3054595" cy="4673373"/>
            <a:chOff x="0" y="0"/>
            <a:chExt cx="804502" cy="1230847"/>
          </a:xfrm>
        </p:grpSpPr>
        <p:sp>
          <p:nvSpPr>
            <p:cNvPr id="16" name="Freeform 16"/>
            <p:cNvSpPr/>
            <p:nvPr/>
          </p:nvSpPr>
          <p:spPr>
            <a:xfrm>
              <a:off x="0" y="0"/>
              <a:ext cx="804502" cy="1230847"/>
            </a:xfrm>
            <a:custGeom>
              <a:avLst/>
              <a:gdLst/>
              <a:ahLst/>
              <a:cxnLst/>
              <a:rect l="l" t="t" r="r" b="b"/>
              <a:pathLst>
                <a:path w="804502" h="1230847">
                  <a:moveTo>
                    <a:pt x="86174" y="0"/>
                  </a:moveTo>
                  <a:lnTo>
                    <a:pt x="718329" y="0"/>
                  </a:lnTo>
                  <a:cubicBezTo>
                    <a:pt x="741183" y="0"/>
                    <a:pt x="763102" y="9079"/>
                    <a:pt x="779263" y="25240"/>
                  </a:cubicBezTo>
                  <a:cubicBezTo>
                    <a:pt x="795423" y="41400"/>
                    <a:pt x="804502" y="63319"/>
                    <a:pt x="804502" y="86174"/>
                  </a:cubicBezTo>
                  <a:lnTo>
                    <a:pt x="804502" y="1144674"/>
                  </a:lnTo>
                  <a:cubicBezTo>
                    <a:pt x="804502" y="1167528"/>
                    <a:pt x="795423" y="1189447"/>
                    <a:pt x="779263" y="1205608"/>
                  </a:cubicBezTo>
                  <a:cubicBezTo>
                    <a:pt x="763102" y="1221768"/>
                    <a:pt x="741183" y="1230847"/>
                    <a:pt x="718329" y="1230847"/>
                  </a:cubicBezTo>
                  <a:lnTo>
                    <a:pt x="86174" y="1230847"/>
                  </a:lnTo>
                  <a:cubicBezTo>
                    <a:pt x="63319" y="1230847"/>
                    <a:pt x="41400" y="1221768"/>
                    <a:pt x="25240" y="1205608"/>
                  </a:cubicBezTo>
                  <a:cubicBezTo>
                    <a:pt x="9079" y="1189447"/>
                    <a:pt x="0" y="1167528"/>
                    <a:pt x="0" y="1144674"/>
                  </a:cubicBezTo>
                  <a:lnTo>
                    <a:pt x="0" y="86174"/>
                  </a:lnTo>
                  <a:cubicBezTo>
                    <a:pt x="0" y="63319"/>
                    <a:pt x="9079" y="41400"/>
                    <a:pt x="25240" y="25240"/>
                  </a:cubicBezTo>
                  <a:cubicBezTo>
                    <a:pt x="41400" y="9079"/>
                    <a:pt x="63319" y="0"/>
                    <a:pt x="86174" y="0"/>
                  </a:cubicBezTo>
                  <a:close/>
                </a:path>
              </a:pathLst>
            </a:custGeom>
            <a:solidFill>
              <a:srgbClr val="37CC65"/>
            </a:solidFill>
          </p:spPr>
          <p:txBody>
            <a:bodyPr/>
            <a:lstStyle/>
            <a:p>
              <a:endParaRPr lang="en-GB"/>
            </a:p>
          </p:txBody>
        </p:sp>
        <p:sp>
          <p:nvSpPr>
            <p:cNvPr id="17" name="TextBox 17"/>
            <p:cNvSpPr txBox="1"/>
            <p:nvPr/>
          </p:nvSpPr>
          <p:spPr>
            <a:xfrm>
              <a:off x="0" y="-28575"/>
              <a:ext cx="804502" cy="1259422"/>
            </a:xfrm>
            <a:prstGeom prst="rect">
              <a:avLst/>
            </a:prstGeom>
          </p:spPr>
          <p:txBody>
            <a:bodyPr lIns="50800" tIns="50800" rIns="50800" bIns="50800" rtlCol="0" anchor="ctr"/>
            <a:lstStyle/>
            <a:p>
              <a:pPr algn="ctr">
                <a:lnSpc>
                  <a:spcPts val="2430"/>
                </a:lnSpc>
              </a:pPr>
              <a:endParaRPr/>
            </a:p>
          </p:txBody>
        </p:sp>
      </p:grpSp>
      <p:sp>
        <p:nvSpPr>
          <p:cNvPr id="18" name="TextBox 18"/>
          <p:cNvSpPr txBox="1"/>
          <p:nvPr/>
        </p:nvSpPr>
        <p:spPr>
          <a:xfrm>
            <a:off x="10609225" y="5140594"/>
            <a:ext cx="2126666" cy="693941"/>
          </a:xfrm>
          <a:prstGeom prst="rect">
            <a:avLst/>
          </a:prstGeom>
        </p:spPr>
        <p:txBody>
          <a:bodyPr lIns="0" tIns="0" rIns="0" bIns="0" rtlCol="0" anchor="t">
            <a:spAutoFit/>
          </a:bodyPr>
          <a:lstStyle/>
          <a:p>
            <a:pPr algn="l">
              <a:lnSpc>
                <a:spcPts val="2785"/>
              </a:lnSpc>
            </a:pPr>
            <a:r>
              <a:rPr lang="en-US" sz="1999" b="1">
                <a:solidFill>
                  <a:srgbClr val="FFFFFF"/>
                </a:solidFill>
                <a:latin typeface="Canva Sans Bold"/>
                <a:ea typeface="Canva Sans Bold"/>
                <a:cs typeface="Canva Sans Bold"/>
                <a:sym typeface="Canva Sans Bold"/>
              </a:rPr>
              <a:t>Level 3 Apprenticeships</a:t>
            </a:r>
          </a:p>
        </p:txBody>
      </p:sp>
      <p:sp>
        <p:nvSpPr>
          <p:cNvPr id="19" name="TextBox 19"/>
          <p:cNvSpPr txBox="1"/>
          <p:nvPr/>
        </p:nvSpPr>
        <p:spPr>
          <a:xfrm>
            <a:off x="10649167" y="6110929"/>
            <a:ext cx="2565948" cy="1508189"/>
          </a:xfrm>
          <a:prstGeom prst="rect">
            <a:avLst/>
          </a:prstGeom>
        </p:spPr>
        <p:txBody>
          <a:bodyPr lIns="0" tIns="0" rIns="0" bIns="0" rtlCol="0" anchor="t">
            <a:spAutoFit/>
          </a:bodyPr>
          <a:lstStyle/>
          <a:p>
            <a:pPr marL="474868" lvl="1" indent="-237434" algn="l">
              <a:lnSpc>
                <a:spcPts val="3063"/>
              </a:lnSpc>
              <a:buFont typeface="Arial"/>
              <a:buChar char="•"/>
            </a:pPr>
            <a:r>
              <a:rPr lang="en-US" sz="2199">
                <a:solidFill>
                  <a:srgbClr val="FFFFFF"/>
                </a:solidFill>
                <a:latin typeface="Canva Sans"/>
                <a:ea typeface="Canva Sans"/>
                <a:cs typeface="Canva Sans"/>
                <a:sym typeface="Canva Sans"/>
              </a:rPr>
              <a:t>Low Carbon Heating Technician Apprenticeship</a:t>
            </a:r>
          </a:p>
        </p:txBody>
      </p:sp>
      <p:grpSp>
        <p:nvGrpSpPr>
          <p:cNvPr id="20" name="Group 20"/>
          <p:cNvGrpSpPr/>
          <p:nvPr/>
        </p:nvGrpSpPr>
        <p:grpSpPr>
          <a:xfrm>
            <a:off x="13730495" y="4962337"/>
            <a:ext cx="3528805" cy="4558435"/>
            <a:chOff x="0" y="0"/>
            <a:chExt cx="929397" cy="1200575"/>
          </a:xfrm>
        </p:grpSpPr>
        <p:sp>
          <p:nvSpPr>
            <p:cNvPr id="21" name="Freeform 21"/>
            <p:cNvSpPr/>
            <p:nvPr/>
          </p:nvSpPr>
          <p:spPr>
            <a:xfrm>
              <a:off x="0" y="0"/>
              <a:ext cx="929397" cy="1200575"/>
            </a:xfrm>
            <a:custGeom>
              <a:avLst/>
              <a:gdLst/>
              <a:ahLst/>
              <a:cxnLst/>
              <a:rect l="l" t="t" r="r" b="b"/>
              <a:pathLst>
                <a:path w="929397" h="1200575">
                  <a:moveTo>
                    <a:pt x="74593" y="0"/>
                  </a:moveTo>
                  <a:lnTo>
                    <a:pt x="854804" y="0"/>
                  </a:lnTo>
                  <a:cubicBezTo>
                    <a:pt x="896001" y="0"/>
                    <a:pt x="929397" y="33397"/>
                    <a:pt x="929397" y="74593"/>
                  </a:cubicBezTo>
                  <a:lnTo>
                    <a:pt x="929397" y="1125982"/>
                  </a:lnTo>
                  <a:cubicBezTo>
                    <a:pt x="929397" y="1167179"/>
                    <a:pt x="896001" y="1200575"/>
                    <a:pt x="854804" y="1200575"/>
                  </a:cubicBezTo>
                  <a:lnTo>
                    <a:pt x="74593" y="1200575"/>
                  </a:lnTo>
                  <a:cubicBezTo>
                    <a:pt x="54810" y="1200575"/>
                    <a:pt x="35837" y="1192716"/>
                    <a:pt x="21848" y="1178727"/>
                  </a:cubicBezTo>
                  <a:cubicBezTo>
                    <a:pt x="7859" y="1164738"/>
                    <a:pt x="0" y="1145765"/>
                    <a:pt x="0" y="1125982"/>
                  </a:cubicBezTo>
                  <a:lnTo>
                    <a:pt x="0" y="74593"/>
                  </a:lnTo>
                  <a:cubicBezTo>
                    <a:pt x="0" y="33397"/>
                    <a:pt x="33397" y="0"/>
                    <a:pt x="74593" y="0"/>
                  </a:cubicBezTo>
                  <a:close/>
                </a:path>
              </a:pathLst>
            </a:custGeom>
            <a:solidFill>
              <a:srgbClr val="37CC65"/>
            </a:solidFill>
          </p:spPr>
          <p:txBody>
            <a:bodyPr/>
            <a:lstStyle/>
            <a:p>
              <a:endParaRPr lang="en-GB"/>
            </a:p>
          </p:txBody>
        </p:sp>
        <p:sp>
          <p:nvSpPr>
            <p:cNvPr id="22" name="TextBox 22"/>
            <p:cNvSpPr txBox="1"/>
            <p:nvPr/>
          </p:nvSpPr>
          <p:spPr>
            <a:xfrm>
              <a:off x="0" y="-28575"/>
              <a:ext cx="929397" cy="1229150"/>
            </a:xfrm>
            <a:prstGeom prst="rect">
              <a:avLst/>
            </a:prstGeom>
          </p:spPr>
          <p:txBody>
            <a:bodyPr lIns="50800" tIns="50800" rIns="50800" bIns="50800" rtlCol="0" anchor="ctr"/>
            <a:lstStyle/>
            <a:p>
              <a:pPr algn="ctr">
                <a:lnSpc>
                  <a:spcPts val="2430"/>
                </a:lnSpc>
              </a:pPr>
              <a:endParaRPr/>
            </a:p>
          </p:txBody>
        </p:sp>
      </p:grpSp>
      <p:sp>
        <p:nvSpPr>
          <p:cNvPr id="23" name="TextBox 23"/>
          <p:cNvSpPr txBox="1"/>
          <p:nvPr/>
        </p:nvSpPr>
        <p:spPr>
          <a:xfrm>
            <a:off x="14044820" y="5165099"/>
            <a:ext cx="2520682" cy="341516"/>
          </a:xfrm>
          <a:prstGeom prst="rect">
            <a:avLst/>
          </a:prstGeom>
        </p:spPr>
        <p:txBody>
          <a:bodyPr lIns="0" tIns="0" rIns="0" bIns="0" rtlCol="0" anchor="t">
            <a:spAutoFit/>
          </a:bodyPr>
          <a:lstStyle/>
          <a:p>
            <a:pPr algn="l">
              <a:lnSpc>
                <a:spcPts val="2785"/>
              </a:lnSpc>
            </a:pPr>
            <a:r>
              <a:rPr lang="en-US" sz="1999" b="1">
                <a:solidFill>
                  <a:srgbClr val="FFFFFF"/>
                </a:solidFill>
                <a:latin typeface="Canva Sans Bold"/>
                <a:ea typeface="Canva Sans Bold"/>
                <a:cs typeface="Canva Sans Bold"/>
                <a:sym typeface="Canva Sans Bold"/>
              </a:rPr>
              <a:t>A/T Levels:</a:t>
            </a:r>
          </a:p>
        </p:txBody>
      </p:sp>
      <p:sp>
        <p:nvSpPr>
          <p:cNvPr id="24" name="TextBox 24"/>
          <p:cNvSpPr txBox="1"/>
          <p:nvPr/>
        </p:nvSpPr>
        <p:spPr>
          <a:xfrm>
            <a:off x="14054345" y="5662403"/>
            <a:ext cx="2932395" cy="1127176"/>
          </a:xfrm>
          <a:prstGeom prst="rect">
            <a:avLst/>
          </a:prstGeom>
        </p:spPr>
        <p:txBody>
          <a:bodyPr lIns="0" tIns="0" rIns="0" bIns="0" rtlCol="0" anchor="t">
            <a:spAutoFit/>
          </a:bodyPr>
          <a:lstStyle/>
          <a:p>
            <a:pPr marL="474979" lvl="1" indent="-237490" algn="l">
              <a:lnSpc>
                <a:spcPts val="3064"/>
              </a:lnSpc>
              <a:buFont typeface="Arial"/>
              <a:buChar char="•"/>
            </a:pPr>
            <a:r>
              <a:rPr lang="en-US" sz="2199">
                <a:solidFill>
                  <a:srgbClr val="FFFFFF"/>
                </a:solidFill>
                <a:latin typeface="Canva Sans"/>
                <a:ea typeface="Canva Sans"/>
                <a:cs typeface="Canva Sans"/>
                <a:sym typeface="Canva Sans"/>
              </a:rPr>
              <a:t>Building Services Engineering Construction</a:t>
            </a:r>
          </a:p>
        </p:txBody>
      </p:sp>
      <p:sp>
        <p:nvSpPr>
          <p:cNvPr id="25" name="TextBox 25"/>
          <p:cNvSpPr txBox="1"/>
          <p:nvPr/>
        </p:nvSpPr>
        <p:spPr>
          <a:xfrm>
            <a:off x="14054345" y="7051752"/>
            <a:ext cx="2348832" cy="341503"/>
          </a:xfrm>
          <a:prstGeom prst="rect">
            <a:avLst/>
          </a:prstGeom>
        </p:spPr>
        <p:txBody>
          <a:bodyPr lIns="0" tIns="0" rIns="0" bIns="0" rtlCol="0" anchor="t">
            <a:spAutoFit/>
          </a:bodyPr>
          <a:lstStyle/>
          <a:p>
            <a:pPr algn="l">
              <a:lnSpc>
                <a:spcPts val="2786"/>
              </a:lnSpc>
            </a:pPr>
            <a:r>
              <a:rPr lang="en-US" sz="2000" b="1">
                <a:solidFill>
                  <a:srgbClr val="FFFFFF"/>
                </a:solidFill>
                <a:latin typeface="Canva Sans Bold"/>
                <a:ea typeface="Canva Sans Bold"/>
                <a:cs typeface="Canva Sans Bold"/>
                <a:sym typeface="Canva Sans Bold"/>
              </a:rPr>
              <a:t>Vocational:</a:t>
            </a:r>
          </a:p>
        </p:txBody>
      </p:sp>
      <p:sp>
        <p:nvSpPr>
          <p:cNvPr id="26" name="TextBox 26"/>
          <p:cNvSpPr txBox="1"/>
          <p:nvPr/>
        </p:nvSpPr>
        <p:spPr>
          <a:xfrm>
            <a:off x="14054345" y="7607974"/>
            <a:ext cx="2932395" cy="1508176"/>
          </a:xfrm>
          <a:prstGeom prst="rect">
            <a:avLst/>
          </a:prstGeom>
        </p:spPr>
        <p:txBody>
          <a:bodyPr lIns="0" tIns="0" rIns="0" bIns="0" rtlCol="0" anchor="t">
            <a:spAutoFit/>
          </a:bodyPr>
          <a:lstStyle/>
          <a:p>
            <a:pPr marL="474979" lvl="1" indent="-237490" algn="l">
              <a:lnSpc>
                <a:spcPts val="3064"/>
              </a:lnSpc>
              <a:buFont typeface="Arial"/>
              <a:buChar char="•"/>
            </a:pPr>
            <a:r>
              <a:rPr lang="en-US" sz="2199">
                <a:solidFill>
                  <a:srgbClr val="FFFFFF"/>
                </a:solidFill>
                <a:latin typeface="Canva Sans"/>
                <a:ea typeface="Canva Sans"/>
                <a:cs typeface="Canva Sans"/>
                <a:sym typeface="Canva Sans"/>
              </a:rPr>
              <a:t>Low Temperature Heating Systems Heat Pump Foundations</a:t>
            </a:r>
          </a:p>
        </p:txBody>
      </p:sp>
      <p:sp>
        <p:nvSpPr>
          <p:cNvPr id="27" name="TextBox 27"/>
          <p:cNvSpPr txBox="1"/>
          <p:nvPr/>
        </p:nvSpPr>
        <p:spPr>
          <a:xfrm>
            <a:off x="1028700" y="3406350"/>
            <a:ext cx="16230600" cy="1087690"/>
          </a:xfrm>
          <a:prstGeom prst="rect">
            <a:avLst/>
          </a:prstGeom>
        </p:spPr>
        <p:txBody>
          <a:bodyPr lIns="0" tIns="0" rIns="0" bIns="0" rtlCol="0" anchor="t">
            <a:spAutoFit/>
          </a:bodyPr>
          <a:lstStyle/>
          <a:p>
            <a:pPr algn="l">
              <a:lnSpc>
                <a:spcPts val="4424"/>
              </a:lnSpc>
            </a:pPr>
            <a:r>
              <a:rPr lang="en-US" sz="3199">
                <a:solidFill>
                  <a:srgbClr val="545454"/>
                </a:solidFill>
                <a:latin typeface="Canva Sans"/>
                <a:ea typeface="Canva Sans"/>
                <a:cs typeface="Canva Sans"/>
                <a:sym typeface="Canva Sans"/>
              </a:rPr>
              <a:t>Retrofit careers offer competitive salaries and the potential for growth as demand for green skills increases. </a:t>
            </a:r>
          </a:p>
        </p:txBody>
      </p:sp>
      <p:sp>
        <p:nvSpPr>
          <p:cNvPr id="28" name="Freeform 28"/>
          <p:cNvSpPr/>
          <p:nvPr/>
        </p:nvSpPr>
        <p:spPr>
          <a:xfrm>
            <a:off x="0" y="-3600"/>
            <a:ext cx="18287552" cy="3086100"/>
          </a:xfrm>
          <a:custGeom>
            <a:avLst/>
            <a:gdLst/>
            <a:ahLst/>
            <a:cxnLst/>
            <a:rect l="l" t="t" r="r" b="b"/>
            <a:pathLst>
              <a:path w="18287552" h="3086100">
                <a:moveTo>
                  <a:pt x="0" y="0"/>
                </a:moveTo>
                <a:lnTo>
                  <a:pt x="18287552" y="0"/>
                </a:lnTo>
                <a:lnTo>
                  <a:pt x="18287552" y="3086100"/>
                </a:lnTo>
                <a:lnTo>
                  <a:pt x="0" y="3086100"/>
                </a:lnTo>
                <a:lnTo>
                  <a:pt x="0" y="0"/>
                </a:lnTo>
                <a:close/>
              </a:path>
            </a:pathLst>
          </a:custGeom>
          <a:blipFill>
            <a:blip r:embed="rId3"/>
            <a:stretch>
              <a:fillRect l="-8745" t="-4371" b="-258105"/>
            </a:stretch>
          </a:blipFill>
        </p:spPr>
        <p:txBody>
          <a:bodyPr/>
          <a:lstStyle/>
          <a:p>
            <a:endParaRPr lang="en-GB"/>
          </a:p>
        </p:txBody>
      </p:sp>
      <p:sp>
        <p:nvSpPr>
          <p:cNvPr id="29" name="TextBox 29"/>
          <p:cNvSpPr txBox="1"/>
          <p:nvPr/>
        </p:nvSpPr>
        <p:spPr>
          <a:xfrm>
            <a:off x="1028700" y="899027"/>
            <a:ext cx="7398963" cy="1028700"/>
          </a:xfrm>
          <a:prstGeom prst="rect">
            <a:avLst/>
          </a:prstGeom>
        </p:spPr>
        <p:txBody>
          <a:bodyPr lIns="0" tIns="0" rIns="0" bIns="0" rtlCol="0" anchor="t">
            <a:spAutoFit/>
          </a:bodyPr>
          <a:lstStyle/>
          <a:p>
            <a:pPr algn="l">
              <a:lnSpc>
                <a:spcPts val="8400"/>
              </a:lnSpc>
            </a:pPr>
            <a:r>
              <a:rPr lang="en-US" sz="6000" b="1">
                <a:solidFill>
                  <a:srgbClr val="FFFFFF"/>
                </a:solidFill>
                <a:latin typeface="Canva Sans Bold"/>
                <a:ea typeface="Canva Sans Bold"/>
                <a:cs typeface="Canva Sans Bold"/>
                <a:sym typeface="Canva Sans Bold"/>
              </a:rPr>
              <a:t>Exploring examples</a:t>
            </a:r>
          </a:p>
        </p:txBody>
      </p:sp>
      <p:sp>
        <p:nvSpPr>
          <p:cNvPr id="30" name="Freeform 30"/>
          <p:cNvSpPr/>
          <p:nvPr/>
        </p:nvSpPr>
        <p:spPr>
          <a:xfrm>
            <a:off x="1028700" y="7901918"/>
            <a:ext cx="2448319" cy="1646495"/>
          </a:xfrm>
          <a:custGeom>
            <a:avLst/>
            <a:gdLst/>
            <a:ahLst/>
            <a:cxnLst/>
            <a:rect l="l" t="t" r="r" b="b"/>
            <a:pathLst>
              <a:path w="2448319" h="1646495">
                <a:moveTo>
                  <a:pt x="0" y="0"/>
                </a:moveTo>
                <a:lnTo>
                  <a:pt x="2448319" y="0"/>
                </a:lnTo>
                <a:lnTo>
                  <a:pt x="2448319" y="1646495"/>
                </a:lnTo>
                <a:lnTo>
                  <a:pt x="0" y="164649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31" name="TextBox 31"/>
          <p:cNvSpPr txBox="1"/>
          <p:nvPr/>
        </p:nvSpPr>
        <p:spPr>
          <a:xfrm>
            <a:off x="6880588" y="5165099"/>
            <a:ext cx="2126666" cy="693941"/>
          </a:xfrm>
          <a:prstGeom prst="rect">
            <a:avLst/>
          </a:prstGeom>
        </p:spPr>
        <p:txBody>
          <a:bodyPr lIns="0" tIns="0" rIns="0" bIns="0" rtlCol="0" anchor="t">
            <a:spAutoFit/>
          </a:bodyPr>
          <a:lstStyle/>
          <a:p>
            <a:pPr algn="l">
              <a:lnSpc>
                <a:spcPts val="2785"/>
              </a:lnSpc>
            </a:pPr>
            <a:r>
              <a:rPr lang="en-US" sz="1999" b="1">
                <a:solidFill>
                  <a:srgbClr val="FFFFFF"/>
                </a:solidFill>
                <a:latin typeface="Canva Sans Bold"/>
                <a:ea typeface="Canva Sans Bold"/>
                <a:cs typeface="Canva Sans Bold"/>
                <a:sym typeface="Canva Sans Bold"/>
              </a:rPr>
              <a:t>Level 3 Qualifications</a:t>
            </a:r>
          </a:p>
        </p:txBody>
      </p:sp>
      <p:sp>
        <p:nvSpPr>
          <p:cNvPr id="32" name="TextBox 32"/>
          <p:cNvSpPr txBox="1"/>
          <p:nvPr/>
        </p:nvSpPr>
        <p:spPr>
          <a:xfrm>
            <a:off x="6871063" y="6016434"/>
            <a:ext cx="2565948" cy="2270189"/>
          </a:xfrm>
          <a:prstGeom prst="rect">
            <a:avLst/>
          </a:prstGeom>
        </p:spPr>
        <p:txBody>
          <a:bodyPr lIns="0" tIns="0" rIns="0" bIns="0" rtlCol="0" anchor="t">
            <a:spAutoFit/>
          </a:bodyPr>
          <a:lstStyle/>
          <a:p>
            <a:pPr marL="474868" lvl="1" indent="-237434" algn="l">
              <a:lnSpc>
                <a:spcPts val="3063"/>
              </a:lnSpc>
              <a:buFont typeface="Arial"/>
              <a:buChar char="•"/>
            </a:pPr>
            <a:r>
              <a:rPr lang="en-US" sz="2199">
                <a:solidFill>
                  <a:srgbClr val="FFFFFF"/>
                </a:solidFill>
                <a:latin typeface="Canva Sans"/>
                <a:ea typeface="Canva Sans"/>
                <a:cs typeface="Canva Sans"/>
                <a:sym typeface="Canva Sans"/>
              </a:rPr>
              <a:t>Domestic plumbing and heating</a:t>
            </a:r>
          </a:p>
          <a:p>
            <a:pPr marL="474868" lvl="1" indent="-237434" algn="l">
              <a:lnSpc>
                <a:spcPts val="3063"/>
              </a:lnSpc>
              <a:buFont typeface="Arial"/>
              <a:buChar char="•"/>
            </a:pPr>
            <a:r>
              <a:rPr lang="en-US" sz="2199">
                <a:solidFill>
                  <a:srgbClr val="FFFFFF"/>
                </a:solidFill>
                <a:latin typeface="Canva Sans"/>
                <a:ea typeface="Canva Sans"/>
                <a:cs typeface="Canva Sans"/>
                <a:sym typeface="Canva Sans"/>
              </a:rPr>
              <a:t>Air and ground heat source pump systems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ED9C629F88F944CA5F3310D83D9BAE8" ma:contentTypeVersion="18" ma:contentTypeDescription="Create a new document." ma:contentTypeScope="" ma:versionID="b2e6e22d859aa6f8e60d5933c09faf8b">
  <xsd:schema xmlns:xsd="http://www.w3.org/2001/XMLSchema" xmlns:xs="http://www.w3.org/2001/XMLSchema" xmlns:p="http://schemas.microsoft.com/office/2006/metadata/properties" xmlns:ns2="27b9d5db-b9f8-435d-a7b6-ced80e451365" xmlns:ns3="713e687f-c53b-437e-8f88-0e4b23fb3377" targetNamespace="http://schemas.microsoft.com/office/2006/metadata/properties" ma:root="true" ma:fieldsID="791793c12e842cd9f4d8d20a882330c9" ns2:_="" ns3:_="">
    <xsd:import namespace="27b9d5db-b9f8-435d-a7b6-ced80e451365"/>
    <xsd:import namespace="713e687f-c53b-437e-8f88-0e4b23fb337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b9d5db-b9f8-435d-a7b6-ced80e45136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2535e5c-b135-4f4b-999f-f7170fcafcb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13e687f-c53b-437e-8f88-0e4b23fb3377"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4546ed0-b8ed-4609-8755-a98a4821b09d}" ma:internalName="TaxCatchAll" ma:showField="CatchAllData" ma:web="713e687f-c53b-437e-8f88-0e4b23fb337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7b9d5db-b9f8-435d-a7b6-ced80e451365">
      <Terms xmlns="http://schemas.microsoft.com/office/infopath/2007/PartnerControls"/>
    </lcf76f155ced4ddcb4097134ff3c332f>
    <TaxCatchAll xmlns="713e687f-c53b-437e-8f88-0e4b23fb3377" xsi:nil="true"/>
  </documentManagement>
</p:properties>
</file>

<file path=customXml/itemProps1.xml><?xml version="1.0" encoding="utf-8"?>
<ds:datastoreItem xmlns:ds="http://schemas.openxmlformats.org/officeDocument/2006/customXml" ds:itemID="{269138BC-FFB4-4F16-88A0-453F82A13273}"/>
</file>

<file path=customXml/itemProps2.xml><?xml version="1.0" encoding="utf-8"?>
<ds:datastoreItem xmlns:ds="http://schemas.openxmlformats.org/officeDocument/2006/customXml" ds:itemID="{75B7608A-3773-4349-A45A-A79E4DC3298A}"/>
</file>

<file path=customXml/itemProps3.xml><?xml version="1.0" encoding="utf-8"?>
<ds:datastoreItem xmlns:ds="http://schemas.openxmlformats.org/officeDocument/2006/customXml" ds:itemID="{F8FF9A95-09DA-4EC5-9F57-B3DAEFFA1CBF}"/>
</file>

<file path=docProps/app.xml><?xml version="1.0" encoding="utf-8"?>
<Properties xmlns="http://schemas.openxmlformats.org/officeDocument/2006/extended-properties" xmlns:vt="http://schemas.openxmlformats.org/officeDocument/2006/docPropsVTypes">
  <TotalTime>1528</TotalTime>
  <Words>2191</Words>
  <Application>Microsoft Office PowerPoint</Application>
  <PresentationFormat>Custom</PresentationFormat>
  <Paragraphs>196</Paragraphs>
  <Slides>16</Slides>
  <Notes>16</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CPD Presentation Green Skills</dc:title>
  <dc:creator>Paula Symonds</dc:creator>
  <cp:lastModifiedBy>Paula Symonds</cp:lastModifiedBy>
  <cp:revision>115</cp:revision>
  <dcterms:created xsi:type="dcterms:W3CDTF">2006-08-16T00:00:00Z</dcterms:created>
  <dcterms:modified xsi:type="dcterms:W3CDTF">2024-11-05T12:05:01Z</dcterms:modified>
  <dc:identifier>DAGOj03f2ng</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0x0101006ED9C629F88F944CA5F3310D83D9BAE8</vt:lpwstr>
  </property>
</Properties>
</file>